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70" r:id="rId4"/>
    <p:sldId id="260" r:id="rId5"/>
    <p:sldId id="259" r:id="rId6"/>
    <p:sldId id="266" r:id="rId7"/>
    <p:sldId id="267" r:id="rId8"/>
    <p:sldId id="268" r:id="rId9"/>
    <p:sldId id="262" r:id="rId10"/>
    <p:sldId id="271" r:id="rId11"/>
    <p:sldId id="269" r:id="rId12"/>
    <p:sldId id="263" r:id="rId13"/>
    <p:sldId id="264" r:id="rId14"/>
    <p:sldId id="265" r:id="rId15"/>
    <p:sldId id="272" r:id="rId16"/>
    <p:sldId id="273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00" autoAdjust="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46E2FE5-8064-4011-A082-0004CBD866F7}" type="datetimeFigureOut">
              <a:rPr lang="sl-SI"/>
              <a:pPr>
                <a:defRPr/>
              </a:pPr>
              <a:t>4.11.2010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DF9B1D-A0D9-4C99-9379-BF7D7907F55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B31C5-F051-4B97-AFEA-A54E44A51302}" type="datetimeFigureOut">
              <a:rPr lang="sl-SI"/>
              <a:pPr>
                <a:defRPr/>
              </a:pPr>
              <a:t>4.11.2010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1EC50-1A5A-46D3-8E10-11A09D906D1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0A352-28B0-400E-AF39-B54C77AA3C15}" type="datetimeFigureOut">
              <a:rPr lang="sl-SI"/>
              <a:pPr>
                <a:defRPr/>
              </a:pPr>
              <a:t>4.11.2010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98F1A-6D28-489F-91BB-0AD397C57FC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738BC-3615-496B-B488-2DC9913CFAB6}" type="datetimeFigureOut">
              <a:rPr lang="sl-SI"/>
              <a:pPr>
                <a:defRPr/>
              </a:pPr>
              <a:t>4.11.2010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157F-6048-4380-B71E-42D8082DE68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6059F-96B2-4A4B-921F-0EEA2B6D25F5}" type="datetimeFigureOut">
              <a:rPr lang="sl-SI"/>
              <a:pPr>
                <a:defRPr/>
              </a:pPr>
              <a:t>4.11.2010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9AB76-506B-4C39-A3A7-5863340E981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89D4-7A63-42D7-9E00-E4A87494159B}" type="datetimeFigureOut">
              <a:rPr lang="sl-SI"/>
              <a:pPr>
                <a:defRPr/>
              </a:pPr>
              <a:t>4.11.2010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94282-A0F8-453D-8282-3721178B717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73C06-98C4-44D2-9E10-B0DF5806A065}" type="datetimeFigureOut">
              <a:rPr lang="sl-SI"/>
              <a:pPr>
                <a:defRPr/>
              </a:pPr>
              <a:t>4.11.2010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907A-583C-47AA-9A68-AD5849A9904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85FBD-3332-40F6-ADD5-4504BF6C9E71}" type="datetimeFigureOut">
              <a:rPr lang="sl-SI"/>
              <a:pPr>
                <a:defRPr/>
              </a:pPr>
              <a:t>4.11.2010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2E9B0-1934-4B32-B182-C65844F5A60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28C1-B1B5-4E01-898F-24EBCD069586}" type="datetimeFigureOut">
              <a:rPr lang="sl-SI"/>
              <a:pPr>
                <a:defRPr/>
              </a:pPr>
              <a:t>4.11.2010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BA0D8-5E24-4B8E-8F5B-EFEC69E03D8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E8AD1-9AB8-4F24-B008-470B574CE440}" type="datetimeFigureOut">
              <a:rPr lang="sl-SI"/>
              <a:pPr>
                <a:defRPr/>
              </a:pPr>
              <a:t>4.11.2010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06E52-8ECD-4F3B-A83D-A50DF915B23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A21C0-00E1-43BF-A163-514C41F96C4D}" type="datetimeFigureOut">
              <a:rPr lang="sl-SI"/>
              <a:pPr>
                <a:defRPr/>
              </a:pPr>
              <a:t>4.11.2010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B84ED-284D-487F-ACCC-8946896BFB6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5AAEE-51DD-4E19-B697-E75DD442B22D}" type="datetimeFigureOut">
              <a:rPr lang="sl-SI"/>
              <a:pPr>
                <a:defRPr/>
              </a:pPr>
              <a:t>4.11.2010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D5F3A-3CFC-4497-B81F-C1448E9A5CB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EB2F6D-E9AB-4EF3-9961-F15A15DF795C}" type="datetimeFigureOut">
              <a:rPr lang="sl-SI"/>
              <a:pPr>
                <a:defRPr/>
              </a:pPr>
              <a:t>4.11.2010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00ACE5-CA95-456D-A98C-96B57773A36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Slika 8" descr="IMG_236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POSKUSI S SNEGOM IN VODO</a:t>
            </a:r>
            <a:endParaRPr lang="sl-S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b="1" dirty="0" smtClean="0"/>
              <a:t>Vrtec  POBREŽJE  Maribor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Dipl. vzg. KATJA RAKOVNIK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Enota Ob gozdu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Heterogeni oddelek ( 3 – 5 )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2339975" y="2420938"/>
            <a:ext cx="71438" cy="7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55650" y="188913"/>
          <a:ext cx="7704138" cy="712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578538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PREDVIDEVANJA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UGOTOVITVE</a:t>
                      </a:r>
                      <a:endParaRPr lang="sl-SI" sz="2000" dirty="0"/>
                    </a:p>
                  </a:txBody>
                  <a:tcPr/>
                </a:tc>
              </a:tr>
              <a:tr h="578538">
                <a:tc gridSpan="2"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VODA+ SIRUP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601830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sl-SI" sz="1600" dirty="0" smtClean="0"/>
                        <a:t>Pomešalo se bo in nastal bo sok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sl-SI" sz="1600" dirty="0" smtClean="0"/>
                        <a:t>Pobarvala se bo voda</a:t>
                      </a:r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 smtClean="0"/>
                        <a:t>- Voda se je zmešala s sokom</a:t>
                      </a:r>
                      <a:r>
                        <a:rPr lang="sl-SI" sz="1600" baseline="0" dirty="0" smtClean="0"/>
                        <a:t> in pobarvala rumeno.</a:t>
                      </a:r>
                      <a:endParaRPr lang="sl-SI" sz="1600" dirty="0"/>
                    </a:p>
                  </a:txBody>
                  <a:tcPr/>
                </a:tc>
              </a:tr>
              <a:tr h="578538">
                <a:tc gridSpan="2"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VODA+ DETERGENT</a:t>
                      </a:r>
                      <a:endParaRPr lang="sl-S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1117685">
                <a:tc>
                  <a:txBody>
                    <a:bodyPr/>
                    <a:lstStyle/>
                    <a:p>
                      <a:r>
                        <a:rPr lang="sl-SI" sz="1600" dirty="0" smtClean="0"/>
                        <a:t>-Tak se bo zmešalo</a:t>
                      </a:r>
                    </a:p>
                    <a:p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 smtClean="0"/>
                        <a:t>- Najprej se je </a:t>
                      </a:r>
                      <a:r>
                        <a:rPr lang="sl-SI" sz="1600" dirty="0" err="1" smtClean="0"/>
                        <a:t>cet</a:t>
                      </a:r>
                      <a:r>
                        <a:rPr lang="sl-SI" sz="1600" dirty="0" smtClean="0"/>
                        <a:t> usedel na tla, ker je bolj težek in tak se je zvijal po vodi,</a:t>
                      </a:r>
                      <a:r>
                        <a:rPr lang="sl-SI" sz="1600" baseline="0" dirty="0" smtClean="0"/>
                        <a:t> pol pa smo pomešali in se je voda zmešala s </a:t>
                      </a:r>
                      <a:r>
                        <a:rPr lang="sl-SI" sz="1600" baseline="0" dirty="0" err="1" smtClean="0"/>
                        <a:t>cetom</a:t>
                      </a:r>
                      <a:r>
                        <a:rPr lang="sl-SI" sz="1600" baseline="0" dirty="0" smtClean="0"/>
                        <a:t> in postala zelena.</a:t>
                      </a:r>
                      <a:endParaRPr lang="sl-SI" sz="1600" dirty="0"/>
                    </a:p>
                  </a:txBody>
                  <a:tcPr/>
                </a:tc>
              </a:tr>
              <a:tr h="578538">
                <a:tc gridSpan="2"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VODA+ OLJE</a:t>
                      </a:r>
                      <a:endParaRPr lang="sl-S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1117685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sl-SI" sz="1600" dirty="0" smtClean="0"/>
                        <a:t>Ne vem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sl-SI" sz="1600" dirty="0" smtClean="0"/>
                        <a:t> Pomešalo se 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 smtClean="0"/>
                        <a:t>- Nastajali</a:t>
                      </a:r>
                      <a:r>
                        <a:rPr lang="sl-SI" sz="1600" baseline="0" dirty="0" smtClean="0"/>
                        <a:t> so taki mehurčki, ker smo mešali, potem pa je olje zlezlo gor na vodo. Pa je tam ostalo. Ti mehurčki so zrak.</a:t>
                      </a:r>
                      <a:endParaRPr lang="sl-SI" sz="1600" dirty="0"/>
                    </a:p>
                  </a:txBody>
                  <a:tcPr/>
                </a:tc>
              </a:tr>
              <a:tr h="60183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 smtClean="0"/>
                        <a:t>VODA+ OLJE+ DETERGENT</a:t>
                      </a:r>
                    </a:p>
                    <a:p>
                      <a:pPr>
                        <a:buFontTx/>
                        <a:buNone/>
                      </a:pPr>
                      <a:endParaRPr lang="sl-SI" sz="1600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1375612">
                <a:tc gridSpan="2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sl-SI" sz="1600" baseline="0" dirty="0" smtClean="0"/>
                        <a:t>Balončki bodo počili                                     - vse se je skup zmešalo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sl-SI" sz="1600" baseline="0" dirty="0" smtClean="0"/>
                        <a:t>Olje bo ostalo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sl-SI" sz="1600" baseline="0" dirty="0" smtClean="0"/>
                        <a:t>Zeleno bo šlo gor in dol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sl-SI" sz="1600" baseline="0" dirty="0" smtClean="0"/>
                        <a:t>Zeleno bo doli ostalo, mehurčki pa bodo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sl-SI" sz="1600" baseline="0" dirty="0" smtClean="0"/>
                        <a:t>počili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200" dirty="0" smtClean="0">
                <a:solidFill>
                  <a:schemeClr val="accent1">
                    <a:lumMod val="50000"/>
                  </a:schemeClr>
                </a:solidFill>
              </a:rPr>
              <a:t>Opazuje pretakanje kapljevin različne gostote  in napoveduje rezultat</a:t>
            </a:r>
            <a:endParaRPr lang="sl-SI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4578" name="Ograda vsebine 4" descr="IMG_262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28775"/>
            <a:ext cx="4038600" cy="3095625"/>
          </a:xfrm>
        </p:spPr>
      </p:pic>
      <p:pic>
        <p:nvPicPr>
          <p:cNvPr id="24579" name="Ograda vsebine 5" descr="IMG_2629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628775"/>
            <a:ext cx="4038600" cy="3095625"/>
          </a:xfrm>
        </p:spPr>
      </p:pic>
      <p:sp>
        <p:nvSpPr>
          <p:cNvPr id="24580" name="PoljeZBesedilom 6"/>
          <p:cNvSpPr txBox="1">
            <a:spLocks noChangeArrowheads="1"/>
          </p:cNvSpPr>
          <p:nvPr/>
        </p:nvSpPr>
        <p:spPr bwMode="auto">
          <a:xfrm>
            <a:off x="684213" y="5157788"/>
            <a:ext cx="44243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b="1">
                <a:latin typeface="Calibri" pitchFamily="34" charset="0"/>
              </a:rPr>
              <a:t>KAJ BO TEKLO NAJPOČASNEJE/ NAJHITREJE</a:t>
            </a:r>
            <a:r>
              <a:rPr lang="sl-SI">
                <a:latin typeface="Calibri" pitchFamily="34" charset="0"/>
              </a:rPr>
              <a:t>?</a:t>
            </a:r>
          </a:p>
          <a:p>
            <a:pPr>
              <a:buFontTx/>
              <a:buChar char="-"/>
            </a:pPr>
            <a:r>
              <a:rPr lang="sl-SI">
                <a:latin typeface="Calibri" pitchFamily="34" charset="0"/>
              </a:rPr>
              <a:t> Najpočasneje bo tekel med, ker je taki gosti.</a:t>
            </a:r>
          </a:p>
          <a:p>
            <a:pPr>
              <a:buFontTx/>
              <a:buChar char="-"/>
            </a:pPr>
            <a:r>
              <a:rPr lang="sl-SI">
                <a:latin typeface="Calibri" pitchFamily="34" charset="0"/>
              </a:rPr>
              <a:t> Najhitreje pa voda (ali olje, ne vem).</a:t>
            </a:r>
          </a:p>
          <a:p>
            <a:pPr>
              <a:buFontTx/>
              <a:buChar char="-"/>
            </a:pPr>
            <a:endParaRPr lang="sl-SI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dirty="0" smtClean="0"/>
              <a:t/>
            </a:r>
            <a:br>
              <a:rPr lang="sl-SI" sz="3600" dirty="0" smtClean="0"/>
            </a:br>
            <a:r>
              <a:rPr lang="sl-SI" sz="3600" dirty="0" smtClean="0"/>
              <a:t/>
            </a:r>
            <a:br>
              <a:rPr lang="sl-SI" sz="3600" dirty="0" smtClean="0"/>
            </a:br>
            <a:r>
              <a:rPr lang="sl-SI" sz="3600" dirty="0" smtClean="0">
                <a:solidFill>
                  <a:schemeClr val="accent1">
                    <a:lumMod val="50000"/>
                  </a:schemeClr>
                </a:solidFill>
              </a:rPr>
              <a:t>Suši različne snovi in predmete in ugotavlja kam gre voda (risbe, perilo, zmešana voda + sol)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sl-SI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602" name="Ograda vsebine 5" descr="IMG_239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25603" name="Ograda vsebine 6" descr="IMG_239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sl-SI" sz="3200" dirty="0" smtClean="0">
                <a:solidFill>
                  <a:schemeClr val="accent1">
                    <a:lumMod val="50000"/>
                  </a:schemeClr>
                </a:solidFill>
              </a:rPr>
              <a:t>Otrok predvideva, napoveduje ter spoznava nastanek naravnih procesov (kroženje vode). </a:t>
            </a:r>
            <a:r>
              <a:rPr lang="sl-SI" sz="3200" dirty="0" smtClean="0"/>
              <a:t/>
            </a:r>
            <a:br>
              <a:rPr lang="sl-SI" sz="3200" dirty="0" smtClean="0"/>
            </a:br>
            <a:endParaRPr lang="sl-SI" sz="3200" dirty="0"/>
          </a:p>
        </p:txBody>
      </p:sp>
      <p:pic>
        <p:nvPicPr>
          <p:cNvPr id="26626" name="Ograda vsebine 5" descr="IMG_239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2025" y="2060575"/>
            <a:ext cx="3028950" cy="3097213"/>
          </a:xfrm>
        </p:spPr>
      </p:pic>
      <p:pic>
        <p:nvPicPr>
          <p:cNvPr id="26627" name="Ograda vsebine 6" descr="IMG_240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133600"/>
            <a:ext cx="4038600" cy="3024188"/>
          </a:xfrm>
        </p:spPr>
      </p:pic>
      <p:sp>
        <p:nvSpPr>
          <p:cNvPr id="26628" name="PoljeZBesedilom 7"/>
          <p:cNvSpPr txBox="1">
            <a:spLocks noChangeArrowheads="1"/>
          </p:cNvSpPr>
          <p:nvPr/>
        </p:nvSpPr>
        <p:spPr bwMode="auto">
          <a:xfrm>
            <a:off x="971550" y="5157788"/>
            <a:ext cx="76327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1">
                <a:latin typeface="Calibri" pitchFamily="34" charset="0"/>
              </a:rPr>
              <a:t>KAM GRE VODA, SNEG, KO SE STOPI</a:t>
            </a:r>
            <a:r>
              <a:rPr lang="sl-SI">
                <a:latin typeface="Calibri" pitchFamily="34" charset="0"/>
              </a:rPr>
              <a:t>?       </a:t>
            </a:r>
            <a:r>
              <a:rPr lang="sl-SI" b="1">
                <a:latin typeface="Calibri" pitchFamily="34" charset="0"/>
              </a:rPr>
              <a:t>KAKO PA PRIDE V OBLAKE?</a:t>
            </a:r>
          </a:p>
          <a:p>
            <a:pPr>
              <a:buFontTx/>
              <a:buChar char="-"/>
            </a:pPr>
            <a:r>
              <a:rPr lang="sl-SI">
                <a:latin typeface="Calibri" pitchFamily="34" charset="0"/>
              </a:rPr>
              <a:t>Večina otrok je rekla, da v zemljo.            - Ja, dež je že tam.</a:t>
            </a:r>
          </a:p>
          <a:p>
            <a:r>
              <a:rPr lang="sl-SI" b="1">
                <a:latin typeface="Calibri" pitchFamily="34" charset="0"/>
              </a:rPr>
              <a:t>KAKO PA POTEM PRIDE V REKE?                NAREDIMO PRIKAZ (vretje vode)    </a:t>
            </a:r>
          </a:p>
          <a:p>
            <a:r>
              <a:rPr lang="sl-SI">
                <a:latin typeface="Calibri" pitchFamily="34" charset="0"/>
              </a:rPr>
              <a:t>-Iz oblakov, ko dežuje.                                  </a:t>
            </a:r>
            <a:r>
              <a:rPr lang="sl-SI" b="1">
                <a:latin typeface="Calibri" pitchFamily="34" charset="0"/>
              </a:rPr>
              <a:t>KDO PA NA ZEMLJI OGREVA VODO?</a:t>
            </a:r>
          </a:p>
          <a:p>
            <a:r>
              <a:rPr lang="sl-SI">
                <a:latin typeface="Calibri" pitchFamily="34" charset="0"/>
              </a:rPr>
              <a:t>                                                                         - Sonce.</a:t>
            </a:r>
          </a:p>
          <a:p>
            <a:endParaRPr lang="sl-SI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sl-SI" sz="3200" dirty="0" smtClean="0">
                <a:solidFill>
                  <a:schemeClr val="accent1">
                    <a:lumMod val="50000"/>
                  </a:schemeClr>
                </a:solidFill>
              </a:rPr>
              <a:t>Se seznanja z elementi ekologije: Voda je umazana. Zakaj? Kako jo lahko očistimo? Kaj lahko naredimo, da ne bo umazana?</a:t>
            </a:r>
            <a:br>
              <a:rPr lang="sl-SI" sz="32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sl-SI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7650" name="Ograda vsebine 5" descr="IMG_262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989138"/>
            <a:ext cx="2808288" cy="3311525"/>
          </a:xfrm>
        </p:spPr>
      </p:pic>
      <p:pic>
        <p:nvPicPr>
          <p:cNvPr id="27651" name="Ograda vsebine 6" descr="IMG_2624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989138"/>
            <a:ext cx="4038600" cy="2663825"/>
          </a:xfrm>
        </p:spPr>
      </p:pic>
      <p:sp>
        <p:nvSpPr>
          <p:cNvPr id="27652" name="PoljeZBesedilom 7"/>
          <p:cNvSpPr txBox="1">
            <a:spLocks noChangeArrowheads="1"/>
          </p:cNvSpPr>
          <p:nvPr/>
        </p:nvSpPr>
        <p:spPr bwMode="auto">
          <a:xfrm>
            <a:off x="955675" y="5380038"/>
            <a:ext cx="8188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1">
                <a:latin typeface="Calibri" pitchFamily="34" charset="0"/>
              </a:rPr>
              <a:t>KJE  (V NARAVI) NAJDEMO VODO?</a:t>
            </a:r>
          </a:p>
          <a:p>
            <a:pPr>
              <a:buFontTx/>
              <a:buChar char="-"/>
            </a:pPr>
            <a:r>
              <a:rPr lang="sl-SI">
                <a:latin typeface="Calibri" pitchFamily="34" charset="0"/>
              </a:rPr>
              <a:t>V potoku, v morju ali pa v rekah, v oblakih, v pipi, v bazenu, v umivalniku, v stranišču.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468313" y="404813"/>
            <a:ext cx="6389687" cy="61864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KAKŠNA PA JE VODA V NARAVI IN ZAKAJ?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Voda je umazana in črna, ker je umazana od zemlje, od listja in od smeti.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Ljudje mečejo v vodo smeti, cigarete, kamne, zemljo, zmečkan papir.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Pa še umazani dež pade.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l-SI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KAKO PA NASTANE UMAZANI DEŽ?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Od avtov, motorjev….in zato je tudi sneg umazan….pa reke so umazane ene, pa potoki.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potem pa gre ta voda spet gor v oblake in pade umazani dež.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l-SI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KAKO PA TO VODO POTEM OČISTIMO, DA JO LAHKO PIJEMO?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Bi vzeli neke take stvari, ki jih imam jaz doma, pa jih bom v petek prinesel , pa jih bom sestavil in priključil, potem pa se gumbek stisne in dela.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S čistilno napravo.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Če bi iz plastike naredili cevi, pa bi jih skupaj </a:t>
            </a:r>
            <a:r>
              <a:rPr lang="sl-SI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zlepli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in vzeli papir.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Z mrežo za metulje. Bi kamenčki ostali v mreži.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Z vodno </a:t>
            </a:r>
            <a:r>
              <a:rPr lang="sl-SI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pumpo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Z vodnim filtrom jo prečistimo. Samo je dragi, dosti stane.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l-SI" dirty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900113" y="549275"/>
            <a:ext cx="7343775" cy="5478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 temi zadnjimi koraki v zgodnjem naravoslovju, smo nekako sklenili sklop  poskusov s snegom in z vodo.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Popeljali so nas do razmišljanj, kako pa bi lahko mi in seveda odrasli bolje poskrbeli za našo naravo in okolje, v katerem bivamo.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Menim, da so otroci pridobili temeljna znanja in vedenja, ki so pomembna za trajnostni življenjski razvoj, saj sem jim omogočila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raziskovanje v okolju, ki je spodbujalo razvoj kreativnega,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raziskovalnega in kritičnega mišljenja.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Pomembno se je zavedati, da se pridobivanje osnovnih spoznanj o naravi in življenju  prične že v predšolskem obdobju.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                                              HVALA ZA VAŠO POZORNOST!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Slika 4" descr="IMG_236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800" b="1" smtClean="0">
                <a:solidFill>
                  <a:srgbClr val="002060"/>
                </a:solidFill>
              </a:rPr>
              <a:t>Kako se je začelo?</a:t>
            </a:r>
          </a:p>
        </p:txBody>
      </p:sp>
      <p:sp>
        <p:nvSpPr>
          <p:cNvPr id="11" name="Ograda vsebine 10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IZ ČESA JE SNEG?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dirty="0" smtClean="0"/>
              <a:t>Iz snežink.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dirty="0" smtClean="0"/>
              <a:t>To se nabere od mraza in od </a:t>
            </a:r>
            <a:r>
              <a:rPr lang="sl-SI" dirty="0" err="1" smtClean="0"/>
              <a:t>deža</a:t>
            </a:r>
            <a:r>
              <a:rPr lang="sl-SI" dirty="0" smtClean="0"/>
              <a:t>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dirty="0" smtClean="0"/>
              <a:t>Kapljice se naredijo iz snežink.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dirty="0" smtClean="0"/>
              <a:t>Teta Zima trese sneg.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dirty="0" smtClean="0"/>
              <a:t>Če gre na toplo, se taka lužica naredi.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dirty="0" smtClean="0"/>
              <a:t>Ko je zima, je sneg.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dirty="0" smtClean="0"/>
              <a:t>Da je dež najprej, pol pa se naredijo take male pikice in pol je dosti dežja in se naredijo snežinke, ko je mrzlo.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dirty="0" smtClean="0"/>
              <a:t>Ko je čas, da pride zima, začne samo snežit.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dirty="0" smtClean="0"/>
              <a:t>Iz oblakov.</a:t>
            </a:r>
            <a:endParaRPr 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Pojavila so se vprašanja:</a:t>
            </a:r>
            <a:endParaRPr lang="sl-S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95288" y="1052513"/>
            <a:ext cx="4040187" cy="1223962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sz="41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6700" dirty="0" smtClean="0">
                <a:solidFill>
                  <a:schemeClr val="accent1">
                    <a:lumMod val="50000"/>
                  </a:schemeClr>
                </a:solidFill>
              </a:rPr>
              <a:t>Zakaj je sneg bel, če voda ni?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052513"/>
            <a:ext cx="4041775" cy="1296987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600" dirty="0" smtClean="0">
                <a:solidFill>
                  <a:schemeClr val="accent1">
                    <a:lumMod val="50000"/>
                  </a:schemeClr>
                </a:solidFill>
              </a:rPr>
              <a:t>Zakaj je voda umazana, če sneg ni?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</p:txBody>
      </p:sp>
      <p:pic>
        <p:nvPicPr>
          <p:cNvPr id="16388" name="Ograda vsebine 4" descr="IMG_230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133600"/>
            <a:ext cx="4040188" cy="2735263"/>
          </a:xfrm>
        </p:spPr>
      </p:pic>
      <p:pic>
        <p:nvPicPr>
          <p:cNvPr id="16389" name="Ograda vsebine 6" descr="IMG_239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6613" y="2133600"/>
            <a:ext cx="4038600" cy="2735263"/>
          </a:xfrm>
        </p:spPr>
      </p:pic>
      <p:sp>
        <p:nvSpPr>
          <p:cNvPr id="16390" name="PoljeZBesedilom 8"/>
          <p:cNvSpPr txBox="1">
            <a:spLocks noChangeArrowheads="1"/>
          </p:cNvSpPr>
          <p:nvPr/>
        </p:nvSpPr>
        <p:spPr bwMode="auto">
          <a:xfrm>
            <a:off x="611188" y="5157788"/>
            <a:ext cx="806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Calibri" pitchFamily="34" charset="0"/>
              </a:rPr>
              <a:t>Ker je iz oblakov.                                                  - Sneg smo vzeli iz tal pa iz čokov.</a:t>
            </a:r>
          </a:p>
          <a:p>
            <a:r>
              <a:rPr lang="sl-SI">
                <a:latin typeface="Calibri" pitchFamily="34" charset="0"/>
              </a:rPr>
              <a:t>  - stepanje jajčnega beljaka                               - Padel je umazani dež.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Slika 3" descr="IMG_237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 smtClean="0"/>
              <a:t>POSTALI SMO MLADI NARAVOSLOVCI</a:t>
            </a:r>
            <a:endParaRPr lang="sl-SI" b="1" dirty="0"/>
          </a:p>
        </p:txBody>
      </p:sp>
      <p:sp>
        <p:nvSpPr>
          <p:cNvPr id="17411" name="Ograda vsebin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sl-SI" smtClean="0"/>
              <a:t>CILJI:</a:t>
            </a:r>
          </a:p>
          <a:p>
            <a:r>
              <a:rPr lang="sl-SI" smtClean="0"/>
              <a:t>Otrok doživlja živo naravo v njeni raznolikosti, povezanosti, stalnem spreminjanju in estetskih razsežnostih.</a:t>
            </a:r>
          </a:p>
          <a:p>
            <a:r>
              <a:rPr lang="sl-SI" smtClean="0"/>
              <a:t>Otrok razvija naklonjen, spoštljiv in odgovoren odnos do žive narave.</a:t>
            </a:r>
          </a:p>
          <a:p>
            <a:r>
              <a:rPr lang="sl-SI" smtClean="0"/>
              <a:t>Spodbujanje različnih pristopov k spoznavanju narave.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20891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Dejavnosti iz področja narave </a:t>
            </a:r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l-SI" sz="3200" dirty="0" smtClean="0">
                <a:solidFill>
                  <a:schemeClr val="accent1">
                    <a:lumMod val="50000"/>
                  </a:schemeClr>
                </a:solidFill>
              </a:rPr>
              <a:t>Otrok se igra z vodo v različnih pojavnih oblikah </a:t>
            </a:r>
            <a:br>
              <a:rPr lang="sl-SI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l-SI" sz="3200" dirty="0" smtClean="0">
                <a:solidFill>
                  <a:schemeClr val="accent1">
                    <a:lumMod val="50000"/>
                  </a:schemeClr>
                </a:solidFill>
              </a:rPr>
              <a:t>(agregatnih stanjih: led, sneg, voda, plin)</a:t>
            </a:r>
            <a:endParaRPr lang="sl-SI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434" name="Ograda vsebine 7" descr="IMG_262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2025" y="2492375"/>
            <a:ext cx="3028950" cy="3389313"/>
          </a:xfrm>
        </p:spPr>
      </p:pic>
      <p:pic>
        <p:nvPicPr>
          <p:cNvPr id="18435" name="Ograda vsebine 8" descr="IMG_240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53025" y="2492375"/>
            <a:ext cx="3028950" cy="33893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dirty="0" smtClean="0"/>
              <a:t/>
            </a:r>
            <a:br>
              <a:rPr lang="sl-SI" sz="3600" dirty="0" smtClean="0"/>
            </a:br>
            <a:r>
              <a:rPr lang="sl-SI" sz="3600" dirty="0" smtClean="0">
                <a:solidFill>
                  <a:schemeClr val="accent1">
                    <a:lumMod val="50000"/>
                  </a:schemeClr>
                </a:solidFill>
              </a:rPr>
              <a:t>Otrok odkriva kako se spreminjajo materiali in njihove lastnosti.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sl-SI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458" name="Ograda vsebine 5" descr="IMG_234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2025" y="1843088"/>
            <a:ext cx="3028950" cy="4038600"/>
          </a:xfrm>
        </p:spPr>
      </p:pic>
      <p:pic>
        <p:nvPicPr>
          <p:cNvPr id="19459" name="Ograda vsebine 6" descr="IMG_235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53025" y="1843088"/>
            <a:ext cx="3028950" cy="4038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sl-SI" sz="3200" dirty="0" smtClean="0">
                <a:solidFill>
                  <a:schemeClr val="accent1">
                    <a:lumMod val="50000"/>
                  </a:schemeClr>
                </a:solidFill>
              </a:rPr>
              <a:t>Otrok opazuje, predvideva in napoveduje vpijanje in razlivanje obarvane vode…</a:t>
            </a:r>
            <a:br>
              <a:rPr lang="sl-SI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l-SI" sz="3200" dirty="0" smtClean="0">
                <a:solidFill>
                  <a:schemeClr val="accent1">
                    <a:lumMod val="50000"/>
                  </a:schemeClr>
                </a:solidFill>
              </a:rPr>
              <a:t>…na papirju</a:t>
            </a:r>
            <a:br>
              <a:rPr lang="sl-SI" sz="32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sl-SI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482" name="Ograda vsebine 4" descr="IMG_235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060575"/>
            <a:ext cx="4038600" cy="2952750"/>
          </a:xfrm>
        </p:spPr>
      </p:pic>
      <p:pic>
        <p:nvPicPr>
          <p:cNvPr id="20483" name="Ograda vsebine 5" descr="IMG_2394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060575"/>
            <a:ext cx="4038600" cy="2952750"/>
          </a:xfrm>
        </p:spPr>
      </p:pic>
      <p:sp>
        <p:nvSpPr>
          <p:cNvPr id="20484" name="PoljeZBesedilom 6"/>
          <p:cNvSpPr txBox="1">
            <a:spLocks noChangeArrowheads="1"/>
          </p:cNvSpPr>
          <p:nvPr/>
        </p:nvSpPr>
        <p:spPr bwMode="auto">
          <a:xfrm>
            <a:off x="611188" y="5373688"/>
            <a:ext cx="8426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b="1">
                <a:latin typeface="Calibri" pitchFamily="34" charset="0"/>
              </a:rPr>
              <a:t>KAJ SE BO ZGODILO?                                       RISANJE S TUŠEM PO MOKREM IN SUHEM</a:t>
            </a:r>
          </a:p>
          <a:p>
            <a:r>
              <a:rPr lang="sl-SI">
                <a:latin typeface="Calibri" pitchFamily="34" charset="0"/>
              </a:rPr>
              <a:t>- Barva bo šla po papirju gor.                          </a:t>
            </a:r>
            <a:r>
              <a:rPr lang="sl-SI" b="1">
                <a:latin typeface="Calibri" pitchFamily="34" charset="0"/>
              </a:rPr>
              <a:t>PIVNIKU</a:t>
            </a:r>
          </a:p>
          <a:p>
            <a:r>
              <a:rPr lang="sl-SI">
                <a:latin typeface="Calibri" pitchFamily="34" charset="0"/>
              </a:rPr>
              <a:t>                                                                             - Barva se na mokrem papirju bolj razlije.</a:t>
            </a:r>
          </a:p>
          <a:p>
            <a:r>
              <a:rPr lang="sl-SI">
                <a:latin typeface="Calibri" pitchFamily="34" charset="0"/>
              </a:rPr>
              <a:t>                                                                             - Če držimo na mestu, se kar dela taka velika </a:t>
            </a:r>
          </a:p>
          <a:p>
            <a:r>
              <a:rPr lang="sl-SI">
                <a:latin typeface="Calibri" pitchFamily="34" charset="0"/>
              </a:rPr>
              <a:t>                                                                                pika.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r>
              <a:rPr lang="sl-SI" sz="3200" dirty="0" smtClean="0">
                <a:solidFill>
                  <a:schemeClr val="accent1">
                    <a:lumMod val="50000"/>
                  </a:schemeClr>
                </a:solidFill>
              </a:rPr>
              <a:t>na snegu.</a:t>
            </a:r>
            <a:endParaRPr lang="sl-SI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506" name="Ograda vsebine 4" descr="IMG_235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125538"/>
            <a:ext cx="3028950" cy="3816350"/>
          </a:xfrm>
        </p:spPr>
      </p:pic>
      <p:pic>
        <p:nvPicPr>
          <p:cNvPr id="21507" name="Ograda vsebine 5" descr="IMG_2374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196975"/>
            <a:ext cx="4038600" cy="3028950"/>
          </a:xfrm>
        </p:spPr>
      </p:pic>
      <p:pic>
        <p:nvPicPr>
          <p:cNvPr id="21508" name="Ograda vsebine 5" descr="IMG_23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196975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PoljeZBesedilom 8"/>
          <p:cNvSpPr txBox="1">
            <a:spLocks noChangeArrowheads="1"/>
          </p:cNvSpPr>
          <p:nvPr/>
        </p:nvSpPr>
        <p:spPr bwMode="auto">
          <a:xfrm>
            <a:off x="971550" y="5084763"/>
            <a:ext cx="71755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1">
                <a:latin typeface="Calibri" pitchFamily="34" charset="0"/>
              </a:rPr>
              <a:t>UGOTOVITVE OTROK:</a:t>
            </a:r>
          </a:p>
          <a:p>
            <a:pPr>
              <a:buFontTx/>
              <a:buChar char="-"/>
            </a:pPr>
            <a:r>
              <a:rPr lang="sl-SI">
                <a:latin typeface="Calibri" pitchFamily="34" charset="0"/>
              </a:rPr>
              <a:t> Kjer smo slikali s čopiči, je barva bolj vidna, močna.</a:t>
            </a:r>
          </a:p>
          <a:p>
            <a:pPr>
              <a:buFontTx/>
              <a:buChar char="-"/>
            </a:pPr>
            <a:r>
              <a:rPr lang="sl-SI">
                <a:latin typeface="Calibri" pitchFamily="34" charset="0"/>
              </a:rPr>
              <a:t>Videli smo, kako se razškropi barva po snegu.</a:t>
            </a:r>
          </a:p>
          <a:p>
            <a:pPr>
              <a:buFontTx/>
              <a:buChar char="-"/>
            </a:pPr>
            <a:r>
              <a:rPr lang="sl-SI">
                <a:latin typeface="Calibri" pitchFamily="34" charset="0"/>
              </a:rPr>
              <a:t> Obarvana voda je pustila bolj svetle sledi.</a:t>
            </a:r>
          </a:p>
          <a:p>
            <a:pPr>
              <a:buFontTx/>
              <a:buChar char="-"/>
            </a:pPr>
            <a:r>
              <a:rPr lang="sl-SI">
                <a:latin typeface="Calibri" pitchFamily="34" charset="0"/>
              </a:rPr>
              <a:t>Če smo s curkom špricali po snegu na eno mesto, je nastala v snegu luknja.</a:t>
            </a:r>
          </a:p>
          <a:p>
            <a:r>
              <a:rPr lang="sl-SI" b="1">
                <a:latin typeface="Calibri" pitchFamily="34" charset="0"/>
              </a:rPr>
              <a:t>ZAKAJ? </a:t>
            </a:r>
            <a:r>
              <a:rPr lang="sl-SI">
                <a:latin typeface="Calibri" pitchFamily="34" charset="0"/>
              </a:rPr>
              <a:t>Ker je bla voda bolj topla od snega in ga je topila.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marL="0" lvl="5" fontAlgn="auto">
              <a:spcAft>
                <a:spcPts val="0"/>
              </a:spcAft>
              <a:defRPr/>
            </a:pPr>
            <a:r>
              <a:rPr lang="sl-SI" sz="3200" dirty="0">
                <a:solidFill>
                  <a:sysClr val="windowText" lastClr="000000"/>
                </a:solidFill>
              </a:rPr>
              <a:t/>
            </a:r>
            <a:br>
              <a:rPr lang="sl-SI" sz="3200" dirty="0">
                <a:solidFill>
                  <a:sysClr val="windowText" lastClr="000000"/>
                </a:solidFill>
              </a:rPr>
            </a:br>
            <a:r>
              <a:rPr lang="sl-SI" sz="3600" dirty="0">
                <a:solidFill>
                  <a:schemeClr val="accent1">
                    <a:lumMod val="50000"/>
                  </a:schemeClr>
                </a:solidFill>
              </a:rPr>
              <a:t>Meša tekočine (voda, olje, detergent, sirup)</a:t>
            </a:r>
            <a:br>
              <a:rPr lang="sl-SI" sz="3600" dirty="0">
                <a:solidFill>
                  <a:schemeClr val="accent1">
                    <a:lumMod val="50000"/>
                  </a:schemeClr>
                </a:solidFill>
              </a:rPr>
            </a:br>
            <a:endParaRPr lang="sl-SI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Ograda vsebine 6" descr="IMG_24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0808"/>
            <a:ext cx="4038600" cy="3240360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22531" name="Ograda vsebine 7" descr="IMG_2406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484313"/>
            <a:ext cx="4038600" cy="3097212"/>
          </a:xfrm>
        </p:spPr>
      </p:pic>
      <p:sp>
        <p:nvSpPr>
          <p:cNvPr id="22532" name="PoljeZBesedilom 10"/>
          <p:cNvSpPr txBox="1">
            <a:spLocks noChangeArrowheads="1"/>
          </p:cNvSpPr>
          <p:nvPr/>
        </p:nvSpPr>
        <p:spPr bwMode="auto">
          <a:xfrm>
            <a:off x="827088" y="5589588"/>
            <a:ext cx="427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Calibri" pitchFamily="34" charset="0"/>
              </a:rPr>
              <a:t>                                                                       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801</Words>
  <Application>Microsoft Office PowerPoint</Application>
  <PresentationFormat>Diaprojekcija na zaslonu (4:3)</PresentationFormat>
  <Paragraphs>108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Predloga načrta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Officeova tema</vt:lpstr>
      <vt:lpstr>POSKUSI S SNEGOM IN VODO</vt:lpstr>
      <vt:lpstr>Kako se je začelo?</vt:lpstr>
      <vt:lpstr>Pojavila so se vprašanja:</vt:lpstr>
      <vt:lpstr>POSTALI SMO MLADI NARAVOSLOVCI</vt:lpstr>
      <vt:lpstr>Dejavnosti iz področja narave  Otrok se igra z vodo v različnih pojavnih oblikah  (agregatnih stanjih: led, sneg, voda, plin)</vt:lpstr>
      <vt:lpstr> Otrok odkriva kako se spreminjajo materiali in njihove lastnosti. </vt:lpstr>
      <vt:lpstr> Otrok opazuje, predvideva in napoveduje vpijanje in razlivanje obarvane vode… …na papirju </vt:lpstr>
      <vt:lpstr>…na snegu.</vt:lpstr>
      <vt:lpstr>Diapozitiv 9</vt:lpstr>
      <vt:lpstr>Diapozitiv 10</vt:lpstr>
      <vt:lpstr>Opazuje pretakanje kapljevin različne gostote  in napoveduje rezultat</vt:lpstr>
      <vt:lpstr>  Suši različne snovi in predmete in ugotavlja kam gre voda (risbe, perilo, zmešana voda + sol) </vt:lpstr>
      <vt:lpstr>  Otrok predvideva, napoveduje ter spoznava nastanek naravnih procesov (kroženje vode).  </vt:lpstr>
      <vt:lpstr>  Se seznanja z elementi ekologije: Voda je umazana. Zakaj? Kako jo lahko očistimo? Kaj lahko naredimo, da ne bo umazana? </vt:lpstr>
      <vt:lpstr>Diapozitiv 15</vt:lpstr>
      <vt:lpstr>Diapozitiv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POSKUSI S SNEGOM IN VODO</dc:title>
  <dc:creator>katja</dc:creator>
  <cp:lastModifiedBy>Dunja Dolinšek</cp:lastModifiedBy>
  <cp:revision>64</cp:revision>
  <dcterms:created xsi:type="dcterms:W3CDTF">2010-10-03T10:28:37Z</dcterms:created>
  <dcterms:modified xsi:type="dcterms:W3CDTF">2010-11-04T09:57:29Z</dcterms:modified>
</cp:coreProperties>
</file>