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</p:sldMasterIdLst>
  <p:notesMasterIdLst>
    <p:notesMasterId r:id="rId18"/>
  </p:notesMasterIdLst>
  <p:handoutMasterIdLst>
    <p:handoutMasterId r:id="rId19"/>
  </p:handoutMasterIdLst>
  <p:sldIdLst>
    <p:sldId id="295" r:id="rId5"/>
    <p:sldId id="303" r:id="rId6"/>
    <p:sldId id="304" r:id="rId7"/>
    <p:sldId id="297" r:id="rId8"/>
    <p:sldId id="296" r:id="rId9"/>
    <p:sldId id="294" r:id="rId10"/>
    <p:sldId id="305" r:id="rId11"/>
    <p:sldId id="298" r:id="rId12"/>
    <p:sldId id="299" r:id="rId13"/>
    <p:sldId id="300" r:id="rId14"/>
    <p:sldId id="301" r:id="rId15"/>
    <p:sldId id="306" r:id="rId16"/>
    <p:sldId id="307" r:id="rId17"/>
  </p:sldIdLst>
  <p:sldSz cx="9144000" cy="6858000" type="screen4x3"/>
  <p:notesSz cx="7010400" cy="92964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4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94687" autoAdjust="0"/>
  </p:normalViewPr>
  <p:slideViewPr>
    <p:cSldViewPr>
      <p:cViewPr varScale="1">
        <p:scale>
          <a:sx n="109" d="100"/>
          <a:sy n="109" d="100"/>
        </p:scale>
        <p:origin x="-16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049" cy="464820"/>
          </a:xfrm>
          <a:prstGeom prst="rect">
            <a:avLst/>
          </a:prstGeom>
        </p:spPr>
        <p:txBody>
          <a:bodyPr vert="horz" lIns="86072" tIns="43036" rIns="86072" bIns="43036" rtlCol="0"/>
          <a:lstStyle>
            <a:lvl1pPr algn="l">
              <a:defRPr sz="11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84" y="0"/>
            <a:ext cx="3038049" cy="464820"/>
          </a:xfrm>
          <a:prstGeom prst="rect">
            <a:avLst/>
          </a:prstGeom>
        </p:spPr>
        <p:txBody>
          <a:bodyPr vert="horz" lIns="86072" tIns="43036" rIns="86072" bIns="43036" rtlCol="0"/>
          <a:lstStyle>
            <a:lvl1pPr algn="r">
              <a:defRPr sz="1100"/>
            </a:lvl1pPr>
          </a:lstStyle>
          <a:p>
            <a:fld id="{3075524E-A663-4C5C-B85C-88A5F73AB19B}" type="datetimeFigureOut">
              <a:rPr lang="sl-SI" smtClean="0"/>
              <a:t>29. 09. 14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137"/>
            <a:ext cx="3038049" cy="464820"/>
          </a:xfrm>
          <a:prstGeom prst="rect">
            <a:avLst/>
          </a:prstGeom>
        </p:spPr>
        <p:txBody>
          <a:bodyPr vert="horz" lIns="86072" tIns="43036" rIns="86072" bIns="43036" rtlCol="0" anchor="b"/>
          <a:lstStyle>
            <a:lvl1pPr algn="l">
              <a:defRPr sz="11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84" y="8830137"/>
            <a:ext cx="3038049" cy="464820"/>
          </a:xfrm>
          <a:prstGeom prst="rect">
            <a:avLst/>
          </a:prstGeom>
        </p:spPr>
        <p:txBody>
          <a:bodyPr vert="horz" lIns="86072" tIns="43036" rIns="86072" bIns="43036" rtlCol="0" anchor="b"/>
          <a:lstStyle>
            <a:lvl1pPr algn="r">
              <a:defRPr sz="1100"/>
            </a:lvl1pPr>
          </a:lstStyle>
          <a:p>
            <a:fld id="{25C06F28-C87F-4EE6-BD9F-95231089C5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936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1072BD29-AAD3-47F4-8D64-7EC6B17D5E5F}" type="datetimeFigureOut">
              <a:rPr lang="sl-SI" smtClean="0"/>
              <a:pPr/>
              <a:t>29. 09. 14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08472B50-D188-464E-8019-0F6A8BFC0B7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931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POZDRAVLJENI; MOJE IME JE NIKO KUMAR; </a:t>
            </a:r>
          </a:p>
          <a:p>
            <a:r>
              <a:rPr lang="it-IT" dirty="0" smtClean="0"/>
              <a:t>SEM DIREKTOR PODJETJA VALTEX,  </a:t>
            </a:r>
          </a:p>
          <a:p>
            <a:endParaRPr lang="it-IT" dirty="0" smtClean="0"/>
          </a:p>
          <a:p>
            <a:r>
              <a:rPr lang="it-IT" dirty="0" smtClean="0"/>
              <a:t>VALTEX JE</a:t>
            </a:r>
            <a:r>
              <a:rPr lang="it-IT" baseline="0" dirty="0" smtClean="0"/>
              <a:t> ČLAN EKO INICIATIVE.</a:t>
            </a:r>
            <a:endParaRPr lang="it-IT" dirty="0" smtClean="0"/>
          </a:p>
          <a:p>
            <a:r>
              <a:rPr lang="it-IT" dirty="0" smtClean="0"/>
              <a:t>ZATO</a:t>
            </a:r>
            <a:r>
              <a:rPr lang="it-IT" baseline="0" dirty="0" smtClean="0"/>
              <a:t> DANES </a:t>
            </a:r>
            <a:r>
              <a:rPr lang="it-IT" dirty="0" smtClean="0"/>
              <a:t> PREDSTAVLJAM TUDI EKO INICIATIVO IN NAŠE DOSEŽKE.</a:t>
            </a:r>
          </a:p>
          <a:p>
            <a:r>
              <a:rPr lang="it-IT" dirty="0" smtClean="0"/>
              <a:t>14% je osrednja letošnja tema EI; na </a:t>
            </a:r>
            <a:r>
              <a:rPr lang="it-IT" dirty="0" err="1" smtClean="0"/>
              <a:t>koncu</a:t>
            </a:r>
            <a:r>
              <a:rPr lang="it-IT" dirty="0" smtClean="0"/>
              <a:t> boste izvedeli zakaj!</a:t>
            </a:r>
          </a:p>
          <a:p>
            <a:endParaRPr lang="it-IT" dirty="0" smtClean="0"/>
          </a:p>
          <a:p>
            <a:r>
              <a:rPr lang="it-IT" dirty="0" smtClean="0"/>
              <a:t>ENO POMENLJIVO ŠTEVILKO SMO ZAPISALI V UVOD</a:t>
            </a:r>
            <a:r>
              <a:rPr lang="it-IT" baseline="0" dirty="0" smtClean="0"/>
              <a:t> – VAM JO NA KONCU RAZLOŽIM!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2F234-86C0-405C-BFE4-9138D9F3F40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274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2F234-86C0-405C-BFE4-9138D9F3F40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274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2F234-86C0-405C-BFE4-9138D9F3F40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274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Kot vsako leto, bo tudi letos EI nagrajevala</a:t>
            </a:r>
            <a:r>
              <a:rPr lang="en-US" baseline="0" dirty="0" smtClean="0"/>
              <a:t> zmagovalce EKO PAKETA.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B50-D188-464E-8019-0F6A8BFC0B76}" type="slidenum">
              <a:rPr lang="sl-SI" smtClean="0"/>
              <a:pPr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928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B50-D188-464E-8019-0F6A8BFC0B76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349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Podjetja</a:t>
            </a:r>
            <a:r>
              <a:rPr lang="en-US" baseline="0" dirty="0" smtClean="0"/>
              <a:t> in ustanove uporabljajo higienski papir, čistila in vreče za smeti v velikih količinah. </a:t>
            </a:r>
          </a:p>
          <a:p>
            <a:r>
              <a:rPr lang="en-US" baseline="0" dirty="0" smtClean="0"/>
              <a:t>Ti zelo obremenjujejo okolje.</a:t>
            </a:r>
          </a:p>
          <a:p>
            <a:r>
              <a:rPr lang="en-US" baseline="0" dirty="0" smtClean="0"/>
              <a:t>Člani </a:t>
            </a:r>
            <a:r>
              <a:rPr lang="en-US" baseline="0" dirty="0" err="1" smtClean="0"/>
              <a:t>eko</a:t>
            </a:r>
            <a:r>
              <a:rPr lang="en-US" baseline="0" dirty="0" smtClean="0"/>
              <a:t> iniciative uporabljajo higienski papir izdelan iz recikliranih tetrapakov.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B50-D188-464E-8019-0F6A8BFC0B76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402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2B50-D188-464E-8019-0F6A8BFC0B76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13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POGLEJMO</a:t>
            </a:r>
            <a:r>
              <a:rPr lang="it-IT" baseline="0" dirty="0" smtClean="0"/>
              <a:t> KAJ NAM JE USPELO ZARADI UPORABE PAPIRJA IZ TETRA PAKOV:</a:t>
            </a:r>
          </a:p>
          <a:p>
            <a:endParaRPr lang="it-IT" baseline="0" dirty="0" smtClean="0"/>
          </a:p>
          <a:p>
            <a:r>
              <a:rPr lang="it-IT" dirty="0" smtClean="0"/>
              <a:t>TO NAŠE DEJANJE IMA NEPOSREDEN VPLIV NA OKOLJE V KATEREM ŽIVIMO.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2F234-86C0-405C-BFE4-9138D9F3F40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27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Pravzaprav nam je</a:t>
            </a:r>
            <a:r>
              <a:rPr lang="it-IT" baseline="0" dirty="0" smtClean="0"/>
              <a:t> uspelo </a:t>
            </a:r>
            <a:r>
              <a:rPr lang="it-IT" baseline="0" dirty="0" err="1" smtClean="0"/>
              <a:t>generirati</a:t>
            </a:r>
            <a:r>
              <a:rPr lang="it-IT" baseline="0" dirty="0" smtClean="0"/>
              <a:t> povpraševanje po reciklaži ekvivalenta 14% vsega odpadnega </a:t>
            </a:r>
            <a:r>
              <a:rPr lang="it-IT" baseline="0" dirty="0" err="1" smtClean="0"/>
              <a:t>slovenskega</a:t>
            </a:r>
            <a:r>
              <a:rPr lang="it-IT" baseline="0" dirty="0" smtClean="0"/>
              <a:t> KEMS. Kaj takega do danes ni uspelo še nobeni naciji.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2F234-86C0-405C-BFE4-9138D9F3F40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274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2F234-86C0-405C-BFE4-9138D9F3F40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27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r>
              <a:rPr lang="it-IT"/>
              <a:t>----- Meeting Notes (25. 09. 14 12:59) -----</a:t>
            </a:r>
          </a:p>
          <a:p>
            <a:r>
              <a:rPr lang="it-IT"/>
              <a:t>Zato smo pa rekli, da bomo letos izpostavili način kako se pohvaliti, izobraževati tiste ki stavbo uporabljajo.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2F234-86C0-405C-BFE4-9138D9F3F40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274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2F234-86C0-405C-BFE4-9138D9F3F40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274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2F234-86C0-405C-BFE4-9138D9F3F40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27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188640"/>
            <a:ext cx="7848872" cy="76470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 cap="rnd" cmpd="dbl">
            <a:solidFill>
              <a:schemeClr val="tx1"/>
            </a:solidFill>
            <a:bevel/>
          </a:ln>
          <a:effectLst>
            <a:outerShdw dist="114300" dir="3000000" algn="ctr" rotWithShape="0">
              <a:schemeClr val="tx2">
                <a:lumMod val="50000"/>
                <a:alpha val="42000"/>
              </a:schemeClr>
            </a:outerShdw>
          </a:effectLst>
          <a:scene3d>
            <a:camera prst="orthographicFront"/>
            <a:lightRig rig="sunset" dir="t"/>
          </a:scene3d>
          <a:sp3d prstMaterial="flat"/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Tw Cen MT" pitchFamily="34" charset="-18"/>
              </a:defRPr>
            </a:lvl1pPr>
          </a:lstStyle>
          <a:p>
            <a:r>
              <a:rPr lang="sl-SI" dirty="0" smtClean="0"/>
              <a:t>NASLOV</a:t>
            </a:r>
            <a:endParaRPr lang="sl-SI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786"/>
                </a:solidFill>
                <a:latin typeface="Tw Cen MT" pitchFamily="34" charset="-18"/>
              </a:defRPr>
            </a:lvl1pPr>
            <a:lvl2pPr>
              <a:defRPr baseline="0">
                <a:solidFill>
                  <a:srgbClr val="004786"/>
                </a:solidFill>
                <a:latin typeface="Tw Cen MT" pitchFamily="34" charset="-18"/>
              </a:defRPr>
            </a:lvl2pPr>
            <a:lvl3pPr>
              <a:defRPr baseline="0">
                <a:solidFill>
                  <a:srgbClr val="004786"/>
                </a:solidFill>
                <a:latin typeface="Tw Cen MT" pitchFamily="34" charset="-18"/>
              </a:defRPr>
            </a:lvl3pPr>
            <a:lvl4pPr>
              <a:defRPr baseline="0">
                <a:solidFill>
                  <a:srgbClr val="004786"/>
                </a:solidFill>
                <a:latin typeface="Tw Cen MT" pitchFamily="34" charset="-18"/>
              </a:defRPr>
            </a:lvl4pPr>
            <a:lvl5pPr>
              <a:defRPr baseline="0">
                <a:solidFill>
                  <a:srgbClr val="004786"/>
                </a:solidFill>
                <a:latin typeface="Tw Cen MT" pitchFamily="34" charset="-1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pic>
        <p:nvPicPr>
          <p:cNvPr id="4" name="Picture 2" descr="C:\Users\Niko\Desktop\Logo EKO PAKE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3180"/>
            <a:ext cx="907355" cy="8748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I LOGO - freistan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5877272"/>
            <a:ext cx="1464158" cy="980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8"/>
          <p:cNvSpPr txBox="1"/>
          <p:nvPr/>
        </p:nvSpPr>
        <p:spPr>
          <a:xfrm>
            <a:off x="1547664" y="2132856"/>
            <a:ext cx="8640960" cy="2646878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  <a:scene3d>
              <a:camera prst="perspectiveFront" fov="7200000">
                <a:rot lat="0" lon="19199988" rev="0"/>
              </a:camera>
              <a:lightRig rig="threePt" dir="t"/>
            </a:scene3d>
            <a:sp3d z="1485900">
              <a:bevelT w="57150"/>
              <a:bevelB w="38100" h="38100"/>
            </a:sp3d>
          </a:bodyPr>
          <a:lstStyle/>
          <a:p>
            <a:pPr algn="ctr"/>
            <a:r>
              <a:rPr lang="it-IT" sz="16600" b="1" dirty="0" smtClean="0">
                <a:solidFill>
                  <a:srgbClr val="445566"/>
                </a:solidFill>
                <a:latin typeface="Source Sans Pro Black"/>
                <a:ea typeface="Adobe 仿宋 Std R"/>
                <a:cs typeface="Source Sans Pro Black"/>
              </a:rPr>
              <a:t>14 %</a:t>
            </a:r>
            <a:r>
              <a:rPr lang="it-IT" sz="166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38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38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9"/>
    </mc:Choice>
    <mc:Fallback xmlns="">
      <p:transition xmlns:p14="http://schemas.microsoft.com/office/powerpoint/2010/main" spd="slow" advTm="20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620688"/>
          </a:xfrm>
        </p:spPr>
        <p:txBody>
          <a:bodyPr/>
          <a:lstStyle/>
          <a:p>
            <a:pPr algn="l"/>
            <a:r>
              <a:rPr lang="sl-SI" sz="2800" dirty="0" smtClean="0"/>
              <a:t>Pohvalite se pred javnostjo – </a:t>
            </a:r>
            <a:r>
              <a:rPr lang="sl-SI" sz="2400" dirty="0" smtClean="0"/>
              <a:t>“VAŠ PRISPEVEK K BOLJŠEMU JUTRI”</a:t>
            </a:r>
            <a:endParaRPr lang="sl-SI" sz="2800" dirty="0"/>
          </a:p>
        </p:txBody>
      </p:sp>
      <p:sp>
        <p:nvSpPr>
          <p:cNvPr id="28" name="CasellaDiTesto 30"/>
          <p:cNvSpPr txBox="1"/>
          <p:nvPr/>
        </p:nvSpPr>
        <p:spPr>
          <a:xfrm>
            <a:off x="4644008" y="1268760"/>
            <a:ext cx="43924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u="sng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VELIKOSTI:</a:t>
            </a:r>
          </a:p>
          <a:p>
            <a:endParaRPr lang="it-IT" sz="1500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50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A4 in A1 PLAKAT ZA OKVIR</a:t>
            </a:r>
          </a:p>
          <a:p>
            <a:endParaRPr lang="it-IT" sz="1500" dirty="0" smtClean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500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r>
              <a:rPr lang="it-IT" sz="150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x 200 cm PLAKAT za </a:t>
            </a:r>
            <a:r>
              <a:rPr lang="it-IT" sz="150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roll</a:t>
            </a:r>
            <a:r>
              <a:rPr lang="it-IT" sz="150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out stojalo</a:t>
            </a:r>
            <a:endParaRPr lang="it-IT" sz="1500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CasellaDiTesto 30"/>
          <p:cNvSpPr txBox="1"/>
          <p:nvPr/>
        </p:nvSpPr>
        <p:spPr>
          <a:xfrm>
            <a:off x="251520" y="3933056"/>
            <a:ext cx="8640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Izvajalci EKO INICIATIVE mesečno spremljamo okoljski odtis vsake zgradbe člana EKO INICIATIVE. </a:t>
            </a:r>
          </a:p>
          <a:p>
            <a:endParaRPr lang="it-IT" sz="1500" b="1" dirty="0" smtClean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plakatu je podatek o številu neposekanih dreves, o prihranku CO2 emisij, in št. Recikliranih Tetra </a:t>
            </a:r>
            <a:r>
              <a:rPr lang="it-IT" sz="15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Pakov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seveda ime </a:t>
            </a:r>
            <a:r>
              <a:rPr lang="it-IT" sz="15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vaše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ustanove.</a:t>
            </a:r>
          </a:p>
          <a:p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zahtevo (lahko tudi večkrat letno) izdelamo A4 plakat ali pa pošljemo v obliki primerni za tisk.</a:t>
            </a:r>
          </a:p>
          <a:p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Dosedanji odzivi obiskovalcev so </a:t>
            </a:r>
            <a:r>
              <a:rPr lang="it-IT" sz="1500" b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izjemni.</a:t>
            </a:r>
            <a:endParaRPr lang="it-IT" sz="1500" b="1" dirty="0" smtClean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92696"/>
            <a:ext cx="2269991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620688"/>
          </a:xfrm>
        </p:spPr>
        <p:txBody>
          <a:bodyPr/>
          <a:lstStyle/>
          <a:p>
            <a:pPr algn="l"/>
            <a:r>
              <a:rPr lang="sl-SI" sz="2800" dirty="0" smtClean="0"/>
              <a:t>Pohvalite se pred javnostjo – </a:t>
            </a:r>
            <a:r>
              <a:rPr lang="sl-SI" sz="2400" dirty="0" smtClean="0"/>
              <a:t>“VAŠ PRISPEVEK K BOLJŠEMU JUTRI”</a:t>
            </a:r>
            <a:endParaRPr lang="sl-SI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908720"/>
            <a:ext cx="420321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9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348880"/>
            <a:ext cx="3126971" cy="3935772"/>
          </a:xfrm>
          <a:prstGeom prst="rect">
            <a:avLst/>
          </a:prstGeom>
        </p:spPr>
      </p:pic>
      <p:pic>
        <p:nvPicPr>
          <p:cNvPr id="6" name="Picture 5" descr="216 ser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132856"/>
            <a:ext cx="3528392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848872" cy="864096"/>
          </a:xfrm>
          <a:noFill/>
          <a:ln>
            <a:noFill/>
          </a:ln>
        </p:spPr>
        <p:txBody>
          <a:bodyPr/>
          <a:lstStyle/>
          <a:p>
            <a:r>
              <a:rPr lang="sl-SI" dirty="0" smtClean="0"/>
              <a:t>VALTEX           </a:t>
            </a:r>
            <a:r>
              <a:rPr lang="sl-SI" b="1" dirty="0" smtClean="0"/>
              <a:t>NAGRAJUJE</a:t>
            </a:r>
            <a:endParaRPr lang="sl-SI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ctr">
              <a:buNone/>
            </a:pPr>
            <a:r>
              <a:rPr lang="sl-SI" b="1" dirty="0" smtClean="0"/>
              <a:t>Prva tri mesta v vsaki kategoriji EKO PAKET</a:t>
            </a:r>
          </a:p>
          <a:p>
            <a:pPr algn="ctr">
              <a:buNone/>
            </a:pPr>
            <a:r>
              <a:rPr lang="sl-SI" dirty="0" smtClean="0">
                <a:solidFill>
                  <a:srgbClr val="FF0000"/>
                </a:solidFill>
              </a:rPr>
              <a:t>Skupaj 12 nagrad</a:t>
            </a:r>
          </a:p>
          <a:p>
            <a:pPr>
              <a:buNone/>
            </a:pPr>
            <a:endParaRPr lang="sl-SI" b="1" dirty="0" smtClean="0"/>
          </a:p>
          <a:p>
            <a:pPr>
              <a:buNone/>
            </a:pPr>
            <a:r>
              <a:rPr lang="sl-SI" b="1" dirty="0" smtClean="0"/>
              <a:t>Pultni podajalniki serviet in </a:t>
            </a:r>
          </a:p>
          <a:p>
            <a:pPr algn="ctr">
              <a:buNone/>
            </a:pPr>
            <a:r>
              <a:rPr lang="sl-SI" b="1" dirty="0" smtClean="0"/>
              <a:t>					</a:t>
            </a:r>
          </a:p>
          <a:p>
            <a:pPr algn="ctr">
              <a:buNone/>
            </a:pPr>
            <a:endParaRPr lang="sl-SI" b="1" dirty="0" smtClean="0"/>
          </a:p>
          <a:p>
            <a:pPr algn="ctr">
              <a:buNone/>
            </a:pPr>
            <a:r>
              <a:rPr lang="sl-SI" b="1" dirty="0" smtClean="0"/>
              <a:t>					servieti izdelani iz KEMS!</a:t>
            </a:r>
          </a:p>
          <a:p>
            <a:pPr algn="ctr"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  <p:pic>
        <p:nvPicPr>
          <p:cNvPr id="7" name="Picture 6" descr="3d white man sloni na logotuipu valtex ma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0"/>
            <a:ext cx="4086528" cy="162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6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848872" cy="864096"/>
          </a:xfrm>
          <a:noFill/>
          <a:ln>
            <a:noFill/>
          </a:ln>
        </p:spPr>
        <p:txBody>
          <a:bodyPr/>
          <a:lstStyle/>
          <a:p>
            <a:r>
              <a:rPr lang="sl-SI" dirty="0" smtClean="0"/>
              <a:t>PRIDRUŽITE SE EKO INICIATIVI TUDI VI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HVALA </a:t>
            </a:r>
            <a:br>
              <a:rPr lang="sl-SI" dirty="0" smtClean="0"/>
            </a:br>
            <a:r>
              <a:rPr lang="sl-SI" dirty="0" smtClean="0"/>
              <a:t>ZA </a:t>
            </a:r>
            <a:br>
              <a:rPr lang="sl-SI" dirty="0" smtClean="0"/>
            </a:br>
            <a:r>
              <a:rPr lang="sl-SI" dirty="0" smtClean="0"/>
              <a:t>POZORNOST</a:t>
            </a:r>
            <a:endParaRPr lang="sl-SI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3068960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8000"/>
                </a:solidFill>
              </a:rPr>
              <a:t>www.eko-iniciativa.si</a:t>
            </a:r>
            <a:endParaRPr lang="en-US" sz="4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8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318051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sz="3000" dirty="0" smtClean="0"/>
              <a:t>EKO INICIATIVA je </a:t>
            </a:r>
            <a:r>
              <a:rPr lang="sl-SI" sz="3000" b="1" dirty="0" smtClean="0"/>
              <a:t>skupnost</a:t>
            </a:r>
            <a:r>
              <a:rPr lang="sl-SI" sz="3000" dirty="0" smtClean="0"/>
              <a:t> osveščenih </a:t>
            </a:r>
            <a:r>
              <a:rPr lang="sl-SI" sz="3000" b="1" dirty="0" smtClean="0"/>
              <a:t>podjetij in ustanov</a:t>
            </a:r>
            <a:r>
              <a:rPr lang="sl-SI" sz="3000" dirty="0" smtClean="0"/>
              <a:t>, ki v svojih zgradbah </a:t>
            </a:r>
            <a:r>
              <a:rPr lang="sl-SI" sz="3000" b="1" dirty="0" smtClean="0"/>
              <a:t>uporabljajo trajnostne </a:t>
            </a:r>
            <a:r>
              <a:rPr lang="sl-SI" sz="3000" dirty="0" smtClean="0"/>
              <a:t>izdelke za osebno in objektno higieno.</a:t>
            </a:r>
            <a:endParaRPr lang="sl-SI" sz="2400" dirty="0" smtClean="0"/>
          </a:p>
          <a:p>
            <a:pPr marL="0" indent="0" algn="ctr">
              <a:buFont typeface="Arial" charset="0"/>
              <a:buNone/>
              <a:defRPr/>
            </a:pPr>
            <a:endParaRPr lang="sl-SI" sz="30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sl-SI" sz="3000" dirty="0" smtClean="0"/>
              <a:t>Med temi izdelki je tudi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sl-SI" sz="3000" dirty="0" smtClean="0"/>
              <a:t>HIGIENSKI PAPIR IZDELAN IZ RECIKLIRANIH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sl-SI" sz="3000" dirty="0" smtClean="0"/>
              <a:t>TETRA PAKOV (KEMS)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sl-SI" sz="2400" dirty="0" smtClean="0"/>
          </a:p>
          <a:p>
            <a:pPr lvl="1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sl-SI" sz="2400" dirty="0" smtClean="0"/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sl-SI" sz="2400" dirty="0" smtClean="0"/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sl-SI" sz="2400" dirty="0"/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sl-SI" sz="2400" dirty="0" smtClean="0"/>
          </a:p>
        </p:txBody>
      </p:sp>
      <p:pic>
        <p:nvPicPr>
          <p:cNvPr id="4" name="Picture 3" descr="econatur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89040"/>
            <a:ext cx="680802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trapak bel - freist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989646" cy="13997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54461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sl-SI" sz="2800" dirty="0" smtClean="0"/>
              <a:t>31.08.2014 ima EKO INICIATIVA že </a:t>
            </a:r>
            <a:r>
              <a:rPr lang="sl-SI" sz="2800" b="1" dirty="0" smtClean="0">
                <a:solidFill>
                  <a:srgbClr val="000090"/>
                </a:solidFill>
              </a:rPr>
              <a:t>138</a:t>
            </a:r>
            <a:r>
              <a:rPr lang="sl-SI" sz="2800" dirty="0" smtClean="0"/>
              <a:t> članov. </a:t>
            </a:r>
          </a:p>
          <a:p>
            <a:pPr marL="0" indent="0">
              <a:buFont typeface="Arial" charset="0"/>
              <a:buNone/>
              <a:defRPr/>
            </a:pPr>
            <a:r>
              <a:rPr lang="sl-SI" sz="2800" dirty="0" smtClean="0"/>
              <a:t>Med njimi je </a:t>
            </a:r>
            <a:r>
              <a:rPr lang="sl-SI" sz="2800" b="1" u="sng" dirty="0" smtClean="0"/>
              <a:t>63</a:t>
            </a:r>
            <a:r>
              <a:rPr lang="sl-SI" sz="2800" dirty="0" smtClean="0"/>
              <a:t> šol, vrtcev in fakultet.</a:t>
            </a:r>
          </a:p>
          <a:p>
            <a:pPr marL="0" indent="0">
              <a:buFont typeface="Arial" charset="0"/>
              <a:buNone/>
              <a:defRPr/>
            </a:pPr>
            <a:endParaRPr lang="sl-SI" sz="2800" dirty="0"/>
          </a:p>
          <a:p>
            <a:pPr marL="0" indent="0">
              <a:buFont typeface="Arial" charset="0"/>
              <a:buNone/>
              <a:defRPr/>
            </a:pPr>
            <a:r>
              <a:rPr lang="sl-SI" sz="2800" dirty="0" smtClean="0"/>
              <a:t>EKO INICIATIVOCI smo bili v letu 2014 zelo pridni... </a:t>
            </a:r>
            <a:r>
              <a:rPr lang="sl-SI" sz="2800" dirty="0"/>
              <a:t>s</a:t>
            </a:r>
            <a:r>
              <a:rPr lang="sl-SI" sz="2800" dirty="0" smtClean="0"/>
              <a:t>aj smo </a:t>
            </a:r>
            <a:r>
              <a:rPr lang="sl-SI" sz="2800" b="1" dirty="0" smtClean="0">
                <a:solidFill>
                  <a:srgbClr val="000090"/>
                </a:solidFill>
              </a:rPr>
              <a:t>porabili</a:t>
            </a:r>
            <a:r>
              <a:rPr lang="sl-SI" sz="2800" dirty="0" smtClean="0"/>
              <a:t> toliko </a:t>
            </a:r>
            <a:r>
              <a:rPr lang="sl-SI" sz="2800" b="1" dirty="0" smtClean="0">
                <a:solidFill>
                  <a:srgbClr val="000090"/>
                </a:solidFill>
              </a:rPr>
              <a:t>trajnostnega</a:t>
            </a:r>
            <a:r>
              <a:rPr lang="sl-SI" sz="2800" dirty="0" smtClean="0">
                <a:solidFill>
                  <a:srgbClr val="000090"/>
                </a:solidFill>
              </a:rPr>
              <a:t> </a:t>
            </a:r>
            <a:r>
              <a:rPr lang="sl-SI" sz="2800" dirty="0" smtClean="0"/>
              <a:t>higienskega papirja, da je bilo za to potrebno predelati ...</a:t>
            </a:r>
          </a:p>
          <a:p>
            <a:pPr marL="0" indent="0">
              <a:buFont typeface="Arial" charset="0"/>
              <a:buNone/>
              <a:defRPr/>
            </a:pPr>
            <a:endParaRPr lang="sl-SI" sz="2800" dirty="0"/>
          </a:p>
          <a:p>
            <a:pPr marL="0" indent="0">
              <a:buFont typeface="Arial" charset="0"/>
              <a:buNone/>
              <a:defRPr/>
            </a:pPr>
            <a:r>
              <a:rPr lang="sl-SI" sz="2800" dirty="0" smtClean="0"/>
              <a:t>		</a:t>
            </a:r>
            <a:r>
              <a:rPr lang="sl-SI" sz="2800" b="1" dirty="0" smtClean="0">
                <a:solidFill>
                  <a:srgbClr val="000090"/>
                </a:solidFill>
              </a:rPr>
              <a:t>21.474.000</a:t>
            </a:r>
            <a:r>
              <a:rPr lang="sl-SI" sz="2800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sl-SI" sz="2800" dirty="0" smtClean="0"/>
              <a:t>   1lit		kartonskih embalaž mleka in sokov</a:t>
            </a:r>
          </a:p>
          <a:p>
            <a:pPr marL="0" indent="0">
              <a:buFont typeface="Arial" charset="0"/>
              <a:buNone/>
              <a:defRPr/>
            </a:pPr>
            <a:r>
              <a:rPr lang="sl-SI" sz="2800" dirty="0" smtClean="0"/>
              <a:t>		</a:t>
            </a:r>
          </a:p>
          <a:p>
            <a:pPr marL="0" indent="0">
              <a:buFont typeface="Arial" charset="0"/>
              <a:buNone/>
              <a:defRPr/>
            </a:pPr>
            <a:r>
              <a:rPr lang="sl-SI" sz="2800" b="1" dirty="0" smtClean="0">
                <a:solidFill>
                  <a:srgbClr val="000090"/>
                </a:solidFill>
              </a:rPr>
              <a:t>Od tega šolstvo 3,2M.</a:t>
            </a:r>
            <a:endParaRPr lang="sl-SI" sz="20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0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etrapak bel - freist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20" y="283950"/>
            <a:ext cx="864096" cy="1222140"/>
          </a:xfrm>
          <a:prstGeom prst="rect">
            <a:avLst/>
          </a:prstGeom>
        </p:spPr>
      </p:pic>
      <p:pic>
        <p:nvPicPr>
          <p:cNvPr id="40" name="Picture 39" descr="Tetrapak bel - freist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96" y="425863"/>
            <a:ext cx="989646" cy="1399713"/>
          </a:xfrm>
          <a:prstGeom prst="rect">
            <a:avLst/>
          </a:prstGeom>
        </p:spPr>
      </p:pic>
      <p:pic>
        <p:nvPicPr>
          <p:cNvPr id="42" name="Picture 41" descr="Tetrapak bel - freist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40" y="466310"/>
            <a:ext cx="836909" cy="1183689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47564" y="5880516"/>
            <a:ext cx="7272808" cy="9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Norveška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študija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gozdov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(9 m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visoka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25 cm premer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 m od tal);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**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Legambiente’s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študija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*** MIT </a:t>
            </a:r>
            <a:r>
              <a:rPr lang="it-IT" sz="1050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050" dirty="0" err="1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Massachussets</a:t>
            </a:r>
            <a:r>
              <a:rPr lang="it-IT" sz="1050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050" dirty="0" err="1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Institute</a:t>
            </a:r>
            <a:r>
              <a:rPr lang="it-IT" sz="1050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Technology)</a:t>
            </a:r>
            <a:endParaRPr lang="it-IT" sz="1050" dirty="0" smtClean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**** 2008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RISI’s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študija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sz="1050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flipV="1">
            <a:off x="5499143" y="2036036"/>
            <a:ext cx="585025" cy="207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5732568" y="3463562"/>
            <a:ext cx="1182194" cy="1351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Connettore 2 2048"/>
          <p:cNvCxnSpPr/>
          <p:nvPr/>
        </p:nvCxnSpPr>
        <p:spPr>
          <a:xfrm flipH="1" flipV="1">
            <a:off x="3059832" y="1772816"/>
            <a:ext cx="844836" cy="334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1755708" cy="1316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71" name="Connettore 2 2070"/>
          <p:cNvCxnSpPr/>
          <p:nvPr/>
        </p:nvCxnSpPr>
        <p:spPr>
          <a:xfrm flipH="1">
            <a:off x="2879878" y="3520155"/>
            <a:ext cx="781787" cy="439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66"/>
            <a:ext cx="1503207" cy="1042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79" name="Connettore 2 2078"/>
          <p:cNvCxnSpPr/>
          <p:nvPr/>
        </p:nvCxnSpPr>
        <p:spPr>
          <a:xfrm>
            <a:off x="4706370" y="3464339"/>
            <a:ext cx="0" cy="396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152281" y="2322021"/>
            <a:ext cx="2750837" cy="1061829"/>
          </a:xfrm>
          <a:prstGeom prst="rect">
            <a:avLst/>
          </a:prstGeom>
          <a:noFill/>
          <a:ln w="19050">
            <a:solidFill>
              <a:srgbClr val="95CE68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1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 letu 2014 </a:t>
            </a:r>
          </a:p>
          <a:p>
            <a:pPr algn="ctr"/>
            <a:r>
              <a:rPr lang="it-IT" sz="21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Slovenski</a:t>
            </a:r>
            <a:r>
              <a:rPr lang="it-IT" sz="21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1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člani</a:t>
            </a:r>
            <a:r>
              <a:rPr lang="it-IT" sz="21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it-IT" sz="21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EKO INICIATIVA  </a:t>
            </a:r>
            <a:endParaRPr lang="it-IT" sz="21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953222" y="2343947"/>
            <a:ext cx="2034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561 ton MANJ (povprečje)****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168038" y="2204864"/>
            <a:ext cx="2989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958 ton reciklirane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1500" b="1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post-consumer 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KEMS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21,5 M 1l pakiranj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012160" y="5589240"/>
            <a:ext cx="1833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3.850 smrek (</a:t>
            </a:r>
            <a:r>
              <a:rPr lang="it-IT" sz="15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std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smreka)*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683568" y="4800675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1 521 </a:t>
            </a:r>
            <a:r>
              <a:rPr lang="it-IT" sz="1500" b="1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m3 </a:t>
            </a:r>
            <a:endParaRPr lang="it-IT" sz="1500" b="1" dirty="0" smtClean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15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Odlagališč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MANJ</a:t>
            </a: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5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povprečje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)***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707904" y="4814718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19 750 m</a:t>
            </a:r>
            <a:r>
              <a:rPr lang="it-IT" sz="1500" b="1" baseline="3000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5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posekanih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5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gozdnatih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5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površin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MANJ (</a:t>
            </a:r>
            <a:r>
              <a:rPr lang="it-IT" sz="15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povprečje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)**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Smreke 3 ilustrirane - freista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1781693" cy="1977843"/>
          </a:xfrm>
          <a:prstGeom prst="rect">
            <a:avLst/>
          </a:prstGeom>
        </p:spPr>
      </p:pic>
      <p:pic>
        <p:nvPicPr>
          <p:cNvPr id="4" name="Picture 3" descr="Tetrapak bel - freist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48" y="826350"/>
            <a:ext cx="989646" cy="1399713"/>
          </a:xfrm>
          <a:prstGeom prst="rect">
            <a:avLst/>
          </a:prstGeom>
        </p:spPr>
      </p:pic>
      <p:pic>
        <p:nvPicPr>
          <p:cNvPr id="41" name="Picture 40" descr="Tetrapak bel - freist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64" y="900461"/>
            <a:ext cx="989646" cy="1399713"/>
          </a:xfrm>
          <a:prstGeom prst="rect">
            <a:avLst/>
          </a:prstGeom>
        </p:spPr>
      </p:pic>
      <p:pic>
        <p:nvPicPr>
          <p:cNvPr id="44" name="Picture 43" descr="Tetrapak bel - freist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08720"/>
            <a:ext cx="989646" cy="1399713"/>
          </a:xfrm>
          <a:prstGeom prst="rect">
            <a:avLst/>
          </a:prstGeom>
        </p:spPr>
      </p:pic>
      <p:sp>
        <p:nvSpPr>
          <p:cNvPr id="45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4248472" cy="620688"/>
          </a:xfrm>
        </p:spPr>
        <p:txBody>
          <a:bodyPr/>
          <a:lstStyle/>
          <a:p>
            <a:r>
              <a:rPr lang="sl-SI" sz="2800" dirty="0" smtClean="0"/>
              <a:t>Projekcija 2014 </a:t>
            </a:r>
            <a:r>
              <a:rPr lang="sl-SI" sz="1800" dirty="0" smtClean="0"/>
              <a:t>(po 8 mesecih)</a:t>
            </a:r>
            <a:endParaRPr lang="sl-SI" sz="2800" dirty="0"/>
          </a:p>
        </p:txBody>
      </p:sp>
      <p:pic>
        <p:nvPicPr>
          <p:cNvPr id="3" name="Picture 2" descr="CO2 oblak - ilustracija - freista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2901552" cy="1616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965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etrapak bel - freist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864096" cy="1222140"/>
          </a:xfrm>
          <a:prstGeom prst="rect">
            <a:avLst/>
          </a:prstGeom>
        </p:spPr>
      </p:pic>
      <p:pic>
        <p:nvPicPr>
          <p:cNvPr id="40" name="Picture 39" descr="Tetrapak bel - freist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2656"/>
            <a:ext cx="989646" cy="1399713"/>
          </a:xfrm>
          <a:prstGeom prst="rect">
            <a:avLst/>
          </a:prstGeom>
        </p:spPr>
      </p:pic>
      <p:pic>
        <p:nvPicPr>
          <p:cNvPr id="42" name="Picture 41" descr="Tetrapak bel - freist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4664"/>
            <a:ext cx="836909" cy="1183689"/>
          </a:xfrm>
          <a:prstGeom prst="rect">
            <a:avLst/>
          </a:prstGeom>
        </p:spPr>
      </p:pic>
      <p:pic>
        <p:nvPicPr>
          <p:cNvPr id="4" name="Picture 3" descr="Tetrapak bel - freist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64704"/>
            <a:ext cx="989646" cy="1399713"/>
          </a:xfrm>
          <a:prstGeom prst="rect">
            <a:avLst/>
          </a:prstGeom>
        </p:spPr>
      </p:pic>
      <p:pic>
        <p:nvPicPr>
          <p:cNvPr id="41" name="Picture 40" descr="Tetrapak bel - freist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08720"/>
            <a:ext cx="989646" cy="1399713"/>
          </a:xfrm>
          <a:prstGeom prst="rect">
            <a:avLst/>
          </a:prstGeom>
        </p:spPr>
      </p:pic>
      <p:pic>
        <p:nvPicPr>
          <p:cNvPr id="44" name="Picture 43" descr="Tetrapak bel - freist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08720"/>
            <a:ext cx="989646" cy="1399713"/>
          </a:xfrm>
          <a:prstGeom prst="rect">
            <a:avLst/>
          </a:prstGeom>
        </p:spPr>
      </p:pic>
      <p:sp>
        <p:nvSpPr>
          <p:cNvPr id="45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4248472" cy="620688"/>
          </a:xfrm>
        </p:spPr>
        <p:txBody>
          <a:bodyPr/>
          <a:lstStyle/>
          <a:p>
            <a:r>
              <a:rPr lang="sl-SI" sz="2800" dirty="0" smtClean="0"/>
              <a:t>Projekcija 2014 </a:t>
            </a:r>
            <a:r>
              <a:rPr lang="sl-SI" sz="1800" dirty="0" smtClean="0"/>
              <a:t>(po 8 mesecih)</a:t>
            </a:r>
            <a:endParaRPr lang="sl-SI" sz="2800" dirty="0"/>
          </a:p>
        </p:txBody>
      </p:sp>
      <p:sp>
        <p:nvSpPr>
          <p:cNvPr id="25" name="CasellaDiTesto 32"/>
          <p:cNvSpPr txBox="1"/>
          <p:nvPr/>
        </p:nvSpPr>
        <p:spPr>
          <a:xfrm>
            <a:off x="6168038" y="2204864"/>
            <a:ext cx="2989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958 ton reciklirane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1500" b="1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post-consumer 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KEMS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21,5 M 1l pakiranj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CasellaDiTesto 32"/>
          <p:cNvSpPr txBox="1"/>
          <p:nvPr/>
        </p:nvSpPr>
        <p:spPr>
          <a:xfrm>
            <a:off x="107504" y="3997513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ekvivalent</a:t>
            </a:r>
          </a:p>
          <a:p>
            <a:pPr algn="ctr"/>
            <a:r>
              <a:rPr lang="it-IT" sz="28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14% </a:t>
            </a:r>
          </a:p>
          <a:p>
            <a:pPr algn="ctr"/>
            <a:r>
              <a:rPr lang="it-IT" sz="28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odpadnega </a:t>
            </a:r>
          </a:p>
          <a:p>
            <a:pPr algn="ctr"/>
            <a:r>
              <a:rPr lang="it-IT" sz="28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Tetra Paka (KEMS)</a:t>
            </a:r>
            <a:endParaRPr lang="it-IT" sz="28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908720"/>
            <a:ext cx="4136425" cy="29128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7624" y="2060848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14%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14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etrapak bel - freist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864096" cy="1222140"/>
          </a:xfrm>
          <a:prstGeom prst="rect">
            <a:avLst/>
          </a:prstGeom>
        </p:spPr>
      </p:pic>
      <p:pic>
        <p:nvPicPr>
          <p:cNvPr id="40" name="Picture 39" descr="Tetrapak bel - freist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2656"/>
            <a:ext cx="989646" cy="1399713"/>
          </a:xfrm>
          <a:prstGeom prst="rect">
            <a:avLst/>
          </a:prstGeom>
        </p:spPr>
      </p:pic>
      <p:pic>
        <p:nvPicPr>
          <p:cNvPr id="42" name="Picture 41" descr="Tetrapak bel - freist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4664"/>
            <a:ext cx="836909" cy="1183689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47564" y="5880516"/>
            <a:ext cx="7272808" cy="9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Norveška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študija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gozdov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(9 m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visoka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25 cm premer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 m od tal);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**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Legambiente’s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študija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*** MIT </a:t>
            </a:r>
            <a:r>
              <a:rPr lang="it-IT" sz="1050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050" dirty="0" err="1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Massachussets</a:t>
            </a:r>
            <a:r>
              <a:rPr lang="it-IT" sz="1050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050" dirty="0" err="1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Institute</a:t>
            </a:r>
            <a:r>
              <a:rPr lang="it-IT" sz="1050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of Technology)</a:t>
            </a:r>
            <a:endParaRPr lang="it-IT" sz="1050" dirty="0" smtClean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**** 2008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RISI’s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050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študija</a:t>
            </a:r>
            <a:r>
              <a:rPr lang="it-IT" sz="105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sz="1050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flipV="1">
            <a:off x="5499143" y="2036036"/>
            <a:ext cx="585025" cy="207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5732568" y="3463562"/>
            <a:ext cx="711640" cy="829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Connettore 2 2048"/>
          <p:cNvCxnSpPr/>
          <p:nvPr/>
        </p:nvCxnSpPr>
        <p:spPr>
          <a:xfrm flipH="1" flipV="1">
            <a:off x="2766897" y="1733325"/>
            <a:ext cx="844836" cy="334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93" y="3497937"/>
            <a:ext cx="1755708" cy="1316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71" name="Connettore 2 2070"/>
          <p:cNvCxnSpPr/>
          <p:nvPr/>
        </p:nvCxnSpPr>
        <p:spPr>
          <a:xfrm flipH="1">
            <a:off x="2879878" y="3520155"/>
            <a:ext cx="781787" cy="439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861066"/>
            <a:ext cx="1503207" cy="1042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79" name="Connettore 2 2078"/>
          <p:cNvCxnSpPr/>
          <p:nvPr/>
        </p:nvCxnSpPr>
        <p:spPr>
          <a:xfrm>
            <a:off x="4706370" y="3464339"/>
            <a:ext cx="0" cy="396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152281" y="2322021"/>
            <a:ext cx="2750837" cy="1061829"/>
          </a:xfrm>
          <a:prstGeom prst="rect">
            <a:avLst/>
          </a:prstGeom>
          <a:noFill/>
          <a:ln w="19050">
            <a:solidFill>
              <a:srgbClr val="95CE68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1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Slovenski člani </a:t>
            </a:r>
          </a:p>
          <a:p>
            <a:pPr algn="ctr"/>
            <a:r>
              <a:rPr lang="it-IT" sz="21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EKO INICIATIVA</a:t>
            </a:r>
          </a:p>
          <a:p>
            <a:pPr algn="ctr"/>
            <a:r>
              <a:rPr lang="it-IT" sz="21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od leta 2010</a:t>
            </a:r>
            <a:endParaRPr lang="it-IT" sz="21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23528" y="2348880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1.314 ton MANJ emisij (povprečje)****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168038" y="2204864"/>
            <a:ext cx="2989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2.246 ton reciklirane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1500" b="1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post-consumer 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KEMS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50,4M 1l pakiranj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652120" y="5589240"/>
            <a:ext cx="2160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11.118 smrek VEČ v </a:t>
            </a:r>
            <a:r>
              <a:rPr lang="it-IT" sz="15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gozdu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stoji </a:t>
            </a:r>
            <a:b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5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std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smreka)*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647564" y="4800675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3.566 </a:t>
            </a:r>
            <a:r>
              <a:rPr lang="it-IT" sz="1500" b="1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m3 </a:t>
            </a:r>
            <a:endParaRPr lang="it-IT" sz="1500" b="1" dirty="0" smtClean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1500" b="1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dlagališč MANJ</a:t>
            </a: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500" b="1" dirty="0" err="1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povprečje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)***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224729" y="4814718"/>
            <a:ext cx="313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46.289 m</a:t>
            </a:r>
            <a:r>
              <a:rPr lang="it-IT" sz="1500" b="1" baseline="30000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MANJ posekanih </a:t>
            </a: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gozdnatih površin </a:t>
            </a: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(povprečje)**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Smreke 3 ilustrirane - freista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56992"/>
            <a:ext cx="1781693" cy="1977843"/>
          </a:xfrm>
          <a:prstGeom prst="rect">
            <a:avLst/>
          </a:prstGeom>
        </p:spPr>
      </p:pic>
      <p:pic>
        <p:nvPicPr>
          <p:cNvPr id="3" name="Picture 2" descr="CO2 oblak - ilustracija - freista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2901552" cy="1616720"/>
          </a:xfrm>
          <a:prstGeom prst="rect">
            <a:avLst/>
          </a:prstGeom>
        </p:spPr>
      </p:pic>
      <p:pic>
        <p:nvPicPr>
          <p:cNvPr id="4" name="Picture 3" descr="Tetrapak bel - freist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64704"/>
            <a:ext cx="989646" cy="1399713"/>
          </a:xfrm>
          <a:prstGeom prst="rect">
            <a:avLst/>
          </a:prstGeom>
        </p:spPr>
      </p:pic>
      <p:pic>
        <p:nvPicPr>
          <p:cNvPr id="41" name="Picture 40" descr="Tetrapak bel - freist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08720"/>
            <a:ext cx="989646" cy="1399713"/>
          </a:xfrm>
          <a:prstGeom prst="rect">
            <a:avLst/>
          </a:prstGeom>
        </p:spPr>
      </p:pic>
      <p:pic>
        <p:nvPicPr>
          <p:cNvPr id="44" name="Picture 43" descr="Tetrapak bel - freist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908720"/>
            <a:ext cx="989646" cy="1399713"/>
          </a:xfrm>
          <a:prstGeom prst="rect">
            <a:avLst/>
          </a:prstGeom>
        </p:spPr>
      </p:pic>
      <p:sp>
        <p:nvSpPr>
          <p:cNvPr id="45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4248472" cy="620688"/>
          </a:xfrm>
        </p:spPr>
        <p:txBody>
          <a:bodyPr/>
          <a:lstStyle/>
          <a:p>
            <a:r>
              <a:rPr lang="sl-SI" sz="2800" dirty="0" smtClean="0"/>
              <a:t>Od leta 2010 pa do danes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96714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5976" y="2996952"/>
            <a:ext cx="5760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4248472" cy="620688"/>
          </a:xfrm>
        </p:spPr>
        <p:txBody>
          <a:bodyPr/>
          <a:lstStyle/>
          <a:p>
            <a:r>
              <a:rPr lang="sl-SI" sz="2800" dirty="0" smtClean="0"/>
              <a:t>Ali kdo to sploh ve?</a:t>
            </a:r>
            <a:endParaRPr lang="sl-SI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12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4248472" cy="620688"/>
          </a:xfrm>
        </p:spPr>
        <p:txBody>
          <a:bodyPr/>
          <a:lstStyle/>
          <a:p>
            <a:r>
              <a:rPr lang="sl-SI" sz="2800" dirty="0" smtClean="0"/>
              <a:t>Pohvalite se pred javnostjo!</a:t>
            </a:r>
            <a:endParaRPr lang="sl-SI" sz="2800" dirty="0"/>
          </a:p>
        </p:txBody>
      </p:sp>
      <p:sp>
        <p:nvSpPr>
          <p:cNvPr id="28" name="CasellaDiTesto 30"/>
          <p:cNvSpPr txBox="1"/>
          <p:nvPr/>
        </p:nvSpPr>
        <p:spPr>
          <a:xfrm>
            <a:off x="899592" y="4869160"/>
            <a:ext cx="21066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NALEPKA ZA VHODNA STEKLENA HODNIŠKA VRATA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CasellaDiTesto 30"/>
          <p:cNvSpPr txBox="1"/>
          <p:nvPr/>
        </p:nvSpPr>
        <p:spPr>
          <a:xfrm>
            <a:off x="4139952" y="980728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KALKULATOR OKOLJSKEGA ODTISA VAŠE ZGRADBE </a:t>
            </a:r>
          </a:p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IZDELAMO PLAKATE VELIKOSTI A4, A1 in ROLL OUT STOJALA 60 x 200 cm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420888"/>
            <a:ext cx="1892531" cy="2397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093750"/>
            <a:ext cx="3361804" cy="47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4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620688"/>
          </a:xfrm>
        </p:spPr>
        <p:txBody>
          <a:bodyPr/>
          <a:lstStyle/>
          <a:p>
            <a:pPr algn="l"/>
            <a:r>
              <a:rPr lang="sl-SI" sz="2800" dirty="0" smtClean="0"/>
              <a:t>Pohvalite se pred javnostjo – NALEPKA 2015</a:t>
            </a:r>
            <a:endParaRPr lang="sl-SI" sz="2800" dirty="0"/>
          </a:p>
        </p:txBody>
      </p:sp>
      <p:sp>
        <p:nvSpPr>
          <p:cNvPr id="28" name="CasellaDiTesto 30"/>
          <p:cNvSpPr txBox="1"/>
          <p:nvPr/>
        </p:nvSpPr>
        <p:spPr>
          <a:xfrm>
            <a:off x="899592" y="4869160"/>
            <a:ext cx="21066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NALEPKA ZA VHODNA STEKLENA HODNIŠKA VRATA 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CasellaDiTesto 30"/>
          <p:cNvSpPr txBox="1"/>
          <p:nvPr/>
        </p:nvSpPr>
        <p:spPr>
          <a:xfrm>
            <a:off x="3491880" y="1875596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Nalepka je namenjena vsem članom INICIATIVE</a:t>
            </a:r>
          </a:p>
          <a:p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Uporaba je prostovoljna</a:t>
            </a:r>
          </a:p>
          <a:p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Namenjena je informiranju uporabnikov in obiskovalcev zgradb</a:t>
            </a:r>
          </a:p>
          <a:p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Obvešča, da se v TEJ zgradbi za izvedbo osebne higiene in objektne higiene uporabljajo materiali, ki so trajnostni.</a:t>
            </a:r>
          </a:p>
          <a:p>
            <a:r>
              <a:rPr lang="it-IT" sz="1500" b="1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it-IT" sz="1500" b="1" dirty="0" smtClean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500" b="1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Ekološki (PLANET)</a:t>
            </a:r>
          </a:p>
          <a:p>
            <a:r>
              <a:rPr lang="it-IT" sz="1500" b="1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it-IT" sz="1500" b="1" dirty="0" smtClean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500" b="1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Prijazni do ljudi (PEOPLE)</a:t>
            </a:r>
          </a:p>
          <a:p>
            <a:r>
              <a:rPr lang="it-IT" sz="1500" b="1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it-IT" sz="1500" b="1" dirty="0" smtClean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500" b="1" dirty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t-IT" sz="1500" b="1" dirty="0" smtClean="0">
                <a:solidFill>
                  <a:srgbClr val="4455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Cenejši (PROFIT)</a:t>
            </a:r>
            <a:endParaRPr lang="it-IT" sz="1500" b="1" dirty="0">
              <a:solidFill>
                <a:srgbClr val="4455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24744"/>
            <a:ext cx="2858732" cy="36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1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|0.8|0.5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33C1DBA56D64BBFC03B9CD2A8842D" ma:contentTypeVersion="0" ma:contentTypeDescription="Create a new document." ma:contentTypeScope="" ma:versionID="b9fa8d87ca37baceda69c7e893a6697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DDE908-BD1B-4171-B5E6-FAFAAEBA2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946930-D773-4CB9-B52F-5963B6872A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24E5FF-E91D-44A6-9C24-A65EE87ECAE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4686</TotalTime>
  <Words>759</Words>
  <Application>Microsoft Macintosh PowerPoint</Application>
  <PresentationFormat>On-screen Show (4:3)</PresentationFormat>
  <Paragraphs>147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Design</vt:lpstr>
      <vt:lpstr>PowerPoint Presentation</vt:lpstr>
      <vt:lpstr>PowerPoint Presentation</vt:lpstr>
      <vt:lpstr>PowerPoint Presentation</vt:lpstr>
      <vt:lpstr>Projekcija 2014 (po 8 mesecih)</vt:lpstr>
      <vt:lpstr>Projekcija 2014 (po 8 mesecih)</vt:lpstr>
      <vt:lpstr>Od leta 2010 pa do danes</vt:lpstr>
      <vt:lpstr>Ali kdo to sploh ve?</vt:lpstr>
      <vt:lpstr>Pohvalite se pred javnostjo!</vt:lpstr>
      <vt:lpstr>Pohvalite se pred javnostjo – NALEPKA 2015</vt:lpstr>
      <vt:lpstr>Pohvalite se pred javnostjo – “VAŠ PRISPEVEK K BOLJŠEMU JUTRI”</vt:lpstr>
      <vt:lpstr>Pohvalite se pred javnostjo – “VAŠ PRISPEVEK K BOLJŠEMU JUTRI”</vt:lpstr>
      <vt:lpstr>VALTEX           NAGRAJUJE</vt:lpstr>
      <vt:lpstr>PRIDRUŽITE SE EKO INICIATIVI TUDI VI    HVALA  ZA  POZORNOST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</dc:creator>
  <cp:lastModifiedBy>Niko Kumar</cp:lastModifiedBy>
  <cp:revision>58</cp:revision>
  <cp:lastPrinted>2014-09-28T18:22:22Z</cp:lastPrinted>
  <dcterms:created xsi:type="dcterms:W3CDTF">2012-11-08T12:08:14Z</dcterms:created>
  <dcterms:modified xsi:type="dcterms:W3CDTF">2014-09-29T05:51:16Z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0x010100A2233C1DBA56D64BBFC03B9CD2A8842D</vt:lpwstr>
  </property>
</Properties>
</file>