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75" r:id="rId4"/>
    <p:sldId id="276" r:id="rId5"/>
    <p:sldId id="277" r:id="rId6"/>
    <p:sldId id="274" r:id="rId7"/>
    <p:sldId id="278" r:id="rId8"/>
    <p:sldId id="280" r:id="rId9"/>
    <p:sldId id="281" r:id="rId10"/>
    <p:sldId id="282" r:id="rId11"/>
    <p:sldId id="279" r:id="rId12"/>
    <p:sldId id="270" r:id="rId13"/>
    <p:sldId id="269" r:id="rId14"/>
    <p:sldId id="267" r:id="rId15"/>
    <p:sldId id="268" r:id="rId16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FF66"/>
    <a:srgbClr val="FF5050"/>
    <a:srgbClr val="00AF3F"/>
    <a:srgbClr val="33CC33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1" autoAdjust="0"/>
    <p:restoredTop sz="88988" autoAdjust="0"/>
  </p:normalViewPr>
  <p:slideViewPr>
    <p:cSldViewPr>
      <p:cViewPr>
        <p:scale>
          <a:sx n="60" d="100"/>
          <a:sy n="60" d="100"/>
        </p:scale>
        <p:origin x="-152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A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302E9A6-3495-467B-9625-058ED11C8E85}" type="datetimeFigureOut">
              <a:rPr lang="de-AT"/>
              <a:pPr/>
              <a:t>28.09.2014</a:t>
            </a:fld>
            <a:endParaRPr lang="de-AT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AT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2193A9D-80BE-4CA0-ABA0-4073F591C6A8}" type="slidenum">
              <a:rPr lang="de-AT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D270C2-3D1D-44BA-AF60-6C26436B1721}" type="datetimeFigureOut">
              <a:rPr lang="sl-SI"/>
              <a:pPr>
                <a:defRPr/>
              </a:pPr>
              <a:t>28.9.2014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19F7D3-DA1C-4779-9FE2-7CD6F21A09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AT" dirty="0" smtClean="0"/>
          </a:p>
        </p:txBody>
      </p:sp>
      <p:sp>
        <p:nvSpPr>
          <p:cNvPr id="15363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E580D1-D867-4E07-AD81-F609EA52171C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AT" smtClean="0"/>
          </a:p>
        </p:txBody>
      </p:sp>
      <p:sp>
        <p:nvSpPr>
          <p:cNvPr id="15363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E580D1-D867-4E07-AD81-F609EA52171C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9F7D3-DA1C-4779-9FE2-7CD6F21A09FE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AT" smtClean="0"/>
          </a:p>
        </p:txBody>
      </p:sp>
      <p:sp>
        <p:nvSpPr>
          <p:cNvPr id="15363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E580D1-D867-4E07-AD81-F609EA52171C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AT" smtClean="0"/>
          </a:p>
        </p:txBody>
      </p:sp>
      <p:sp>
        <p:nvSpPr>
          <p:cNvPr id="15363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E580D1-D867-4E07-AD81-F609EA52171C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AT" smtClean="0"/>
          </a:p>
        </p:txBody>
      </p:sp>
      <p:sp>
        <p:nvSpPr>
          <p:cNvPr id="15363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E580D1-D867-4E07-AD81-F609EA52171C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AT" smtClean="0"/>
          </a:p>
        </p:txBody>
      </p:sp>
      <p:sp>
        <p:nvSpPr>
          <p:cNvPr id="15363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E580D1-D867-4E07-AD81-F609EA52171C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141E-3CC8-4ECB-8979-B18F635B2B41}" type="datetimeFigureOut">
              <a:rPr lang="sl-SI"/>
              <a:pPr>
                <a:defRPr/>
              </a:pPr>
              <a:t>28.9.2014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E5370-4591-462A-9FD9-6CCF5F7CBA7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D602-A636-4FCA-ADD7-7D92E6E2D907}" type="datetimeFigureOut">
              <a:rPr lang="sl-SI"/>
              <a:pPr>
                <a:defRPr/>
              </a:pPr>
              <a:t>28.9.2014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3878-3245-47BF-9114-94EA8C60E4B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593E-E483-4D61-A295-06CFA7BA16A0}" type="datetimeFigureOut">
              <a:rPr lang="sl-SI"/>
              <a:pPr>
                <a:defRPr/>
              </a:pPr>
              <a:t>28.9.2014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DB3E-6B7A-4C54-A8C8-A1786B8EDA2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34009-D8E6-44C0-B7BA-4FF75963B578}" type="datetimeFigureOut">
              <a:rPr lang="sl-SI"/>
              <a:pPr>
                <a:defRPr/>
              </a:pPr>
              <a:t>28.9.2014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B2A1-CA6B-43A6-81EF-FD1100AB8F7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0839-96BF-424F-9D09-07372E9636EC}" type="datetimeFigureOut">
              <a:rPr lang="sl-SI"/>
              <a:pPr>
                <a:defRPr/>
              </a:pPr>
              <a:t>28.9.2014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300D-58CC-46B4-87D4-65AEFF34EEA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D300-EBBF-4805-994D-71CF61581BBA}" type="datetimeFigureOut">
              <a:rPr lang="sl-SI"/>
              <a:pPr>
                <a:defRPr/>
              </a:pPr>
              <a:t>28.9.2014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E230-F0B4-4F1A-B477-4C982E73BE1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88EF-FDC4-4B6A-97D2-572BCF216826}" type="datetimeFigureOut">
              <a:rPr lang="sl-SI"/>
              <a:pPr>
                <a:defRPr/>
              </a:pPr>
              <a:t>28.9.2014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B71EE-3E0A-4559-B339-5A3ABBE9546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709A-5778-4EE5-8749-54EFD665755D}" type="datetimeFigureOut">
              <a:rPr lang="sl-SI"/>
              <a:pPr>
                <a:defRPr/>
              </a:pPr>
              <a:t>28.9.2014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5643-D912-48A5-B653-EABD115B10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27DA-1112-48A0-9433-9E09A41050D9}" type="datetimeFigureOut">
              <a:rPr lang="sl-SI"/>
              <a:pPr>
                <a:defRPr/>
              </a:pPr>
              <a:t>28.9.2014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CD26-BD5B-440D-B231-9459EEB4F64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43D3-830D-4CAF-9AD1-50BCBAB56909}" type="datetimeFigureOut">
              <a:rPr lang="sl-SI"/>
              <a:pPr>
                <a:defRPr/>
              </a:pPr>
              <a:t>28.9.2014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5ACA-705F-456F-8619-6945B1796DB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CC44-D8D6-463E-BCD4-11E841FD7DB6}" type="datetimeFigureOut">
              <a:rPr lang="sl-SI"/>
              <a:pPr>
                <a:defRPr/>
              </a:pPr>
              <a:t>28.9.2014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5726C-F279-474D-BEDA-BC10ACB9A59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8A5874-A4DA-46A1-BB95-4185726C0924}" type="datetimeFigureOut">
              <a:rPr lang="sl-SI"/>
              <a:pPr>
                <a:defRPr/>
              </a:pPr>
              <a:t>28.9.2014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EF464F-C076-40F8-89E5-9B6D28F54B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ap.ekosola.s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971600" y="2132856"/>
            <a:ext cx="7128792" cy="3211835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/>
          <a:p>
            <a:pPr algn="ctr"/>
            <a:r>
              <a:rPr lang="sl-SI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sl-SI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sl-SI" sz="4800" b="1" dirty="0" err="1" smtClean="0">
                <a:solidFill>
                  <a:schemeClr val="tx1"/>
                </a:solidFill>
                <a:cs typeface="Arial" charset="0"/>
              </a:rPr>
              <a:t>Eko</a:t>
            </a:r>
            <a:r>
              <a:rPr lang="sl-SI" sz="4800" b="1" dirty="0" smtClean="0">
                <a:solidFill>
                  <a:schemeClr val="tx1"/>
                </a:solidFill>
                <a:cs typeface="Arial" charset="0"/>
              </a:rPr>
              <a:t> aplikacija </a:t>
            </a:r>
          </a:p>
          <a:p>
            <a:pPr algn="ctr"/>
            <a:r>
              <a:rPr lang="sl-SI" sz="4800" b="1" dirty="0" smtClean="0">
                <a:solidFill>
                  <a:schemeClr val="tx1"/>
                </a:solidFill>
                <a:cs typeface="Arial" charset="0"/>
              </a:rPr>
              <a:t>v šolskem letu 2014/15</a:t>
            </a:r>
            <a:r>
              <a:rPr lang="sl-SI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sl-SI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sl-SI" sz="2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4339" name="Picture 0" descr="Ekosola_marec_2011-1.jpg"/>
          <p:cNvPicPr>
            <a:picLocks noChangeAspect="1" noChangeArrowheads="1"/>
          </p:cNvPicPr>
          <p:nvPr/>
        </p:nvPicPr>
        <p:blipFill>
          <a:blip r:embed="rId3" cstate="print"/>
          <a:srcRect l="12706" t="4140" r="11345" b="7927"/>
          <a:stretch>
            <a:fillRect/>
          </a:stretch>
        </p:blipFill>
        <p:spPr bwMode="auto">
          <a:xfrm>
            <a:off x="251520" y="188640"/>
            <a:ext cx="613271" cy="78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Slika 15" descr="Logo DOVES - velik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576064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87624" y="332656"/>
            <a:ext cx="6768752" cy="648072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/>
            <a:r>
              <a:rPr lang="sl-SI" sz="2600" b="1" dirty="0" smtClean="0">
                <a:latin typeface="Calibri" pitchFamily="34" charset="0"/>
                <a:cs typeface="Arial" charset="0"/>
              </a:rPr>
              <a:t>Konferenca koordinatorjev programa EKOŠOLA</a:t>
            </a:r>
            <a:endParaRPr lang="sl-SI" sz="2600" b="1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260648"/>
            <a:ext cx="8352928" cy="648072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latin typeface="+mj-lt"/>
                <a:cs typeface="Arial" pitchFamily="34" charset="0"/>
              </a:rPr>
              <a:t>Novo</a:t>
            </a:r>
            <a:endParaRPr lang="sl-SI" sz="2800" b="1" spc="100" dirty="0" smtClean="0">
              <a:latin typeface="+mj-lt"/>
              <a:cs typeface="Arial" pitchFamily="34" charset="0"/>
            </a:endParaRPr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680" t="10565" r="21000" b="8108"/>
          <a:stretch>
            <a:fillRect/>
          </a:stretch>
        </p:blipFill>
        <p:spPr bwMode="auto">
          <a:xfrm>
            <a:off x="971600" y="1124744"/>
            <a:ext cx="7128792" cy="5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260648"/>
            <a:ext cx="8352928" cy="648072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latin typeface="+mj-lt"/>
                <a:cs typeface="Arial" pitchFamily="34" charset="0"/>
              </a:rPr>
              <a:t>Novost - uredi ravnatelja</a:t>
            </a:r>
            <a:endParaRPr lang="sl-SI" sz="2800" b="1" spc="100" dirty="0" smtClean="0">
              <a:latin typeface="+mj-lt"/>
              <a:cs typeface="Arial" pitchFamily="34" charset="0"/>
            </a:endParaRPr>
          </a:p>
        </p:txBody>
      </p:sp>
      <p:pic>
        <p:nvPicPr>
          <p:cNvPr id="10" name="Ograda vsebine 9"/>
          <p:cNvPicPr>
            <a:picLocks noGrp="1"/>
          </p:cNvPicPr>
          <p:nvPr>
            <p:ph idx="1"/>
          </p:nvPr>
        </p:nvPicPr>
        <p:blipFill>
          <a:blip r:embed="rId2" cstate="print"/>
          <a:srcRect l="17054" t="17690" r="16997" b="18182"/>
          <a:stretch>
            <a:fillRect/>
          </a:stretch>
        </p:blipFill>
        <p:spPr bwMode="auto">
          <a:xfrm>
            <a:off x="467544" y="1268760"/>
            <a:ext cx="8229600" cy="449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60648"/>
            <a:ext cx="8352928" cy="648072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latin typeface="+mj-lt"/>
                <a:cs typeface="Arial" pitchFamily="34" charset="0"/>
              </a:rPr>
              <a:t>Na kaj bodite pozorni pri izpolnjevanju načrta?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395536" y="1340768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268288">
              <a:spcAft>
                <a:spcPts val="2400"/>
              </a:spcAft>
              <a:buFont typeface="Wingdings" pitchFamily="2" charset="2"/>
              <a:buChar char="§"/>
              <a:tabLst>
                <a:tab pos="268288" algn="l"/>
              </a:tabLst>
            </a:pPr>
            <a:r>
              <a:rPr lang="sl-SI" sz="2800" b="1" dirty="0" smtClean="0">
                <a:latin typeface="+mn-lt"/>
                <a:cs typeface="Times New Roman" pitchFamily="18" charset="0"/>
              </a:rPr>
              <a:t>Upoštevajte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vizijo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vaše šole, ki ste jo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zapisali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.</a:t>
            </a:r>
            <a:endParaRPr lang="sl-SI" sz="2800" b="1" dirty="0" smtClean="0">
              <a:latin typeface="+mn-lt"/>
              <a:cs typeface="Times New Roman" pitchFamily="18" charset="0"/>
            </a:endParaRPr>
          </a:p>
          <a:p>
            <a:pPr indent="268288">
              <a:spcAft>
                <a:spcPts val="2400"/>
              </a:spcAft>
              <a:buFont typeface="Wingdings" pitchFamily="2" charset="2"/>
              <a:buChar char="§"/>
              <a:tabLst>
                <a:tab pos="268288" algn="l"/>
              </a:tabLst>
            </a:pPr>
            <a:r>
              <a:rPr lang="sl-SI" sz="2800" dirty="0" smtClean="0">
                <a:latin typeface="+mn-lt"/>
                <a:cs typeface="Times New Roman" pitchFamily="18" charset="0"/>
              </a:rPr>
              <a:t>Vključite razvoj in nadgradnjo vaših vsebin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                  	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na osnovi preteklih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izkušenj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.</a:t>
            </a:r>
            <a:endParaRPr lang="sl-SI" sz="2800" b="1" dirty="0" smtClean="0">
              <a:latin typeface="+mn-lt"/>
              <a:cs typeface="Times New Roman" pitchFamily="18" charset="0"/>
            </a:endParaRPr>
          </a:p>
          <a:p>
            <a:pPr indent="268288">
              <a:spcAft>
                <a:spcPts val="2400"/>
              </a:spcAft>
              <a:buFont typeface="Wingdings" pitchFamily="2" charset="2"/>
              <a:buChar char="§"/>
              <a:tabLst>
                <a:tab pos="268288" algn="l"/>
              </a:tabLst>
            </a:pPr>
            <a:r>
              <a:rPr lang="sl-SI" sz="2800" b="1" dirty="0" smtClean="0">
                <a:latin typeface="+mn-lt"/>
                <a:cs typeface="Times New Roman" pitchFamily="18" charset="0"/>
              </a:rPr>
              <a:t>Upoštevajte svoje predloge</a:t>
            </a:r>
            <a:r>
              <a:rPr lang="sl-SI" sz="2800" dirty="0" smtClean="0">
                <a:latin typeface="+mn-lt"/>
                <a:cs typeface="Times New Roman" pitchFamily="18" charset="0"/>
              </a:rPr>
              <a:t>, ki ste jih zapisali v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	poročilu.</a:t>
            </a:r>
            <a:endParaRPr lang="sl-SI" sz="2800" dirty="0" smtClean="0">
              <a:latin typeface="+mn-lt"/>
              <a:cs typeface="Times New Roman" pitchFamily="18" charset="0"/>
            </a:endParaRPr>
          </a:p>
          <a:p>
            <a:pPr indent="268288">
              <a:spcAft>
                <a:spcPts val="2400"/>
              </a:spcAft>
              <a:buFont typeface="Wingdings" pitchFamily="2" charset="2"/>
              <a:buChar char="§"/>
              <a:tabLst>
                <a:tab pos="268288" algn="l"/>
              </a:tabLst>
            </a:pPr>
            <a:r>
              <a:rPr lang="sl-SI" sz="2800" b="1" dirty="0" smtClean="0">
                <a:latin typeface="+mn-lt"/>
                <a:cs typeface="Times New Roman" pitchFamily="18" charset="0"/>
              </a:rPr>
              <a:t>Vključite  tudi učence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kot vodje posameznih 	aktivnosti.</a:t>
            </a:r>
            <a:endParaRPr lang="sl-SI" sz="2800" dirty="0" smtClean="0">
              <a:latin typeface="+mn-lt"/>
              <a:cs typeface="Times New Roman" pitchFamily="18" charset="0"/>
            </a:endParaRP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2400" dirty="0">
              <a:cs typeface="Arial" charset="0"/>
            </a:endParaRP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1100" dirty="0">
              <a:cs typeface="Arial" charset="0"/>
            </a:endParaRPr>
          </a:p>
        </p:txBody>
      </p:sp>
      <p:pic>
        <p:nvPicPr>
          <p:cNvPr id="9" name="Picture 0" descr="Ekosola_marec_2011-1.jpg"/>
          <p:cNvPicPr>
            <a:picLocks noChangeAspect="1" noChangeArrowheads="1"/>
          </p:cNvPicPr>
          <p:nvPr/>
        </p:nvPicPr>
        <p:blipFill>
          <a:blip r:embed="rId3" cstate="print"/>
          <a:srcRect l="12706" t="4140" r="11345" b="7927"/>
          <a:stretch>
            <a:fillRect/>
          </a:stretch>
        </p:blipFill>
        <p:spPr bwMode="auto">
          <a:xfrm>
            <a:off x="4355976" y="6069562"/>
            <a:ext cx="613271" cy="78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60648"/>
            <a:ext cx="8352928" cy="648072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latin typeface="+mj-lt"/>
                <a:cs typeface="Arial" pitchFamily="34" charset="0"/>
              </a:rPr>
              <a:t>Ne pozabite?</a:t>
            </a:r>
            <a:endParaRPr lang="sl-SI" sz="2800" b="1" spc="100" dirty="0">
              <a:latin typeface="+mj-lt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395536" y="1340768"/>
            <a:ext cx="83529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>
              <a:spcAft>
                <a:spcPts val="1800"/>
              </a:spcAft>
              <a:buFont typeface="Wingdings" pitchFamily="2" charset="2"/>
              <a:buChar char="§"/>
            </a:pPr>
            <a:r>
              <a:rPr lang="sl-SI" sz="2800" dirty="0" smtClean="0">
                <a:latin typeface="+mn-lt"/>
                <a:cs typeface="Times New Roman" pitchFamily="18" charset="0"/>
              </a:rPr>
              <a:t>Ko izpolnite aktivnost jo morate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POSLATI V PREGLED. </a:t>
            </a:r>
          </a:p>
          <a:p>
            <a:pPr marL="268288" indent="-268288">
              <a:spcAft>
                <a:spcPts val="1800"/>
              </a:spcAft>
              <a:buFont typeface="Wingdings" pitchFamily="2" charset="2"/>
              <a:buChar char="§"/>
            </a:pPr>
            <a:r>
              <a:rPr lang="sl-SI" sz="2800" dirty="0" smtClean="0">
                <a:latin typeface="+mn-lt"/>
                <a:cs typeface="Times New Roman" pitchFamily="18" charset="0"/>
              </a:rPr>
              <a:t>Po potrditvi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aktivnosti bo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avtomatsko</a:t>
            </a:r>
            <a:r>
              <a:rPr lang="sl-SI" sz="2800" dirty="0" smtClean="0">
                <a:latin typeface="+mn-lt"/>
                <a:cs typeface="Times New Roman" pitchFamily="18" charset="0"/>
              </a:rPr>
              <a:t>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aktivirano poročilo.</a:t>
            </a:r>
          </a:p>
          <a:p>
            <a:pPr marL="268288" indent="-268288">
              <a:spcAft>
                <a:spcPts val="1800"/>
              </a:spcAft>
              <a:buFont typeface="Wingdings" pitchFamily="2" charset="2"/>
              <a:buChar char="§"/>
            </a:pPr>
            <a:r>
              <a:rPr lang="sl-SI" sz="2800" b="1" dirty="0" smtClean="0">
                <a:latin typeface="+mn-lt"/>
                <a:cs typeface="Times New Roman" pitchFamily="18" charset="0"/>
              </a:rPr>
              <a:t>Ne pozabi na korake pri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izpolnjevanju .</a:t>
            </a:r>
            <a:endParaRPr lang="sl-SI" sz="2800" b="1" dirty="0" smtClean="0">
              <a:latin typeface="+mn-lt"/>
              <a:cs typeface="Times New Roman" pitchFamily="18" charset="0"/>
            </a:endParaRPr>
          </a:p>
          <a:p>
            <a:pPr marL="268288" indent="-268288">
              <a:spcAft>
                <a:spcPts val="1800"/>
              </a:spcAft>
              <a:buFont typeface="Wingdings" pitchFamily="2" charset="2"/>
              <a:buChar char="§"/>
            </a:pPr>
            <a:r>
              <a:rPr lang="sl-SI" sz="2800" dirty="0" smtClean="0">
                <a:latin typeface="+mn-lt"/>
                <a:cs typeface="Times New Roman" pitchFamily="18" charset="0"/>
              </a:rPr>
              <a:t>Pri izpolnjevanju poročila bodite pozorni, da boste označili ali želite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potrdilo za vodje projektov. </a:t>
            </a:r>
            <a:endParaRPr lang="sl-SI" sz="2800" b="1" dirty="0" smtClean="0">
              <a:latin typeface="+mn-lt"/>
              <a:cs typeface="Times New Roman" pitchFamily="18" charset="0"/>
            </a:endParaRPr>
          </a:p>
          <a:p>
            <a:r>
              <a:rPr lang="sl-SI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sl-SI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2800" b="1" dirty="0">
              <a:cs typeface="Arial" charset="0"/>
            </a:endParaRP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2800" b="1" dirty="0">
              <a:cs typeface="Arial" charset="0"/>
            </a:endParaRPr>
          </a:p>
        </p:txBody>
      </p:sp>
      <p:pic>
        <p:nvPicPr>
          <p:cNvPr id="9" name="Picture 0" descr="Ekosola_marec_2011-1.jpg"/>
          <p:cNvPicPr>
            <a:picLocks noChangeAspect="1" noChangeArrowheads="1"/>
          </p:cNvPicPr>
          <p:nvPr/>
        </p:nvPicPr>
        <p:blipFill>
          <a:blip r:embed="rId3" cstate="print"/>
          <a:srcRect l="12706" t="4140" r="11345" b="7927"/>
          <a:stretch>
            <a:fillRect/>
          </a:stretch>
        </p:blipFill>
        <p:spPr bwMode="auto">
          <a:xfrm>
            <a:off x="4355976" y="6069562"/>
            <a:ext cx="613271" cy="78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/>
          </p:cNvSpPr>
          <p:nvPr/>
        </p:nvSpPr>
        <p:spPr bwMode="auto">
          <a:xfrm>
            <a:off x="395536" y="548680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>
              <a:spcAft>
                <a:spcPts val="1800"/>
              </a:spcAft>
              <a:buFont typeface="Wingdings" pitchFamily="2" charset="2"/>
              <a:buChar char="§"/>
            </a:pPr>
            <a:r>
              <a:rPr lang="sl-SI" sz="2800" dirty="0" smtClean="0">
                <a:latin typeface="+mn-lt"/>
                <a:cs typeface="Times New Roman" pitchFamily="18" charset="0"/>
              </a:rPr>
              <a:t>Pri rubriki Izvajalec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vnesite dejanske izvajalce –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učence in ostale sodelavce, ki bodo aktivno sodelovali v projektu.</a:t>
            </a:r>
          </a:p>
          <a:p>
            <a:pPr marL="268288" indent="-268288">
              <a:spcAft>
                <a:spcPts val="1800"/>
              </a:spcAft>
              <a:buFont typeface="Wingdings" pitchFamily="2" charset="2"/>
              <a:buChar char="§"/>
            </a:pPr>
            <a:r>
              <a:rPr lang="sl-SI" sz="2800" dirty="0" smtClean="0">
                <a:latin typeface="+mn-lt"/>
                <a:cs typeface="Times New Roman" pitchFamily="18" charset="0"/>
              </a:rPr>
              <a:t>V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poročilu imate možnost vpisati tudi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Predloge za prihodnje leto</a:t>
            </a:r>
            <a:r>
              <a:rPr lang="sl-SI" sz="2800" dirty="0" smtClean="0">
                <a:latin typeface="+mn-lt"/>
                <a:cs typeface="Times New Roman" pitchFamily="18" charset="0"/>
              </a:rPr>
              <a:t>, ki so namenjeni vam, kot opomnik, da določeno aktivnost v naslednjem letu lahko še izboljšate</a:t>
            </a:r>
            <a:r>
              <a:rPr lang="sl-SI" sz="2800" dirty="0" smtClean="0">
                <a:latin typeface="+mn-lt"/>
                <a:cs typeface="Times New Roman" pitchFamily="18" charset="0"/>
              </a:rPr>
              <a:t>.</a:t>
            </a:r>
            <a:endParaRPr lang="sl-SI" sz="2800" dirty="0" smtClean="0">
              <a:latin typeface="+mn-lt"/>
              <a:cs typeface="Times New Roman" pitchFamily="18" charset="0"/>
            </a:endParaRPr>
          </a:p>
          <a:p>
            <a:pPr marL="268288" indent="-268288">
              <a:spcAft>
                <a:spcPts val="1800"/>
              </a:spcAft>
              <a:buFont typeface="Wingdings" pitchFamily="2" charset="2"/>
              <a:buChar char="§"/>
            </a:pPr>
            <a:r>
              <a:rPr lang="sl-SI" sz="2800" dirty="0" smtClean="0">
                <a:latin typeface="+mn-lt"/>
                <a:cs typeface="Times New Roman" pitchFamily="18" charset="0"/>
              </a:rPr>
              <a:t>Pri dodatnih opombah v Poročilu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ni potrebno kopirati vsebine</a:t>
            </a:r>
            <a:r>
              <a:rPr lang="sl-SI" sz="2800" dirty="0" smtClean="0">
                <a:latin typeface="+mn-lt"/>
                <a:cs typeface="Times New Roman" pitchFamily="18" charset="0"/>
              </a:rPr>
              <a:t>, ki ste jo že vpisali. Namenjeno je vašim dodatnim zapisom kot pomoč, če boste še kdaj izvajali posamezno aktivnost.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 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2400" dirty="0">
              <a:latin typeface="+mn-lt"/>
              <a:cs typeface="Arial" charset="0"/>
            </a:endParaRP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1100" dirty="0">
              <a:latin typeface="+mn-lt"/>
              <a:cs typeface="Arial" charset="0"/>
            </a:endParaRPr>
          </a:p>
        </p:txBody>
      </p:sp>
      <p:pic>
        <p:nvPicPr>
          <p:cNvPr id="9" name="Picture 0" descr="Ekosola_marec_2011-1.jpg"/>
          <p:cNvPicPr>
            <a:picLocks noChangeAspect="1" noChangeArrowheads="1"/>
          </p:cNvPicPr>
          <p:nvPr/>
        </p:nvPicPr>
        <p:blipFill>
          <a:blip r:embed="rId3" cstate="print"/>
          <a:srcRect l="12706" t="4140" r="11345" b="7927"/>
          <a:stretch>
            <a:fillRect/>
          </a:stretch>
        </p:blipFill>
        <p:spPr bwMode="auto">
          <a:xfrm>
            <a:off x="4355976" y="6069562"/>
            <a:ext cx="613271" cy="78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>
              <a:tabLst>
                <a:tab pos="536575" algn="l"/>
              </a:tabLst>
              <a:defRPr/>
            </a:pPr>
            <a:r>
              <a:rPr lang="sl-SI" sz="2800" b="1" dirty="0" smtClean="0">
                <a:latin typeface="Calibri" pitchFamily="34" charset="0"/>
                <a:cs typeface="Arial" charset="0"/>
              </a:rPr>
              <a:t>Za pomoč in dodatne informacije </a:t>
            </a:r>
            <a:r>
              <a:rPr lang="sl-SI" sz="2800" b="1" dirty="0" smtClean="0">
                <a:latin typeface="Calibri" pitchFamily="34" charset="0"/>
                <a:cs typeface="Arial" charset="0"/>
              </a:rPr>
              <a:t>sva </a:t>
            </a:r>
            <a:r>
              <a:rPr lang="sl-SI" sz="2800" b="1" dirty="0" smtClean="0">
                <a:latin typeface="Calibri" pitchFamily="34" charset="0"/>
                <a:cs typeface="Arial" charset="0"/>
              </a:rPr>
              <a:t>na voljo</a:t>
            </a:r>
            <a:endParaRPr lang="sl-SI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395536" y="1340768"/>
            <a:ext cx="83529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2601913" algn="r"/>
                <a:tab pos="2774950" algn="l"/>
              </a:tabLst>
            </a:pPr>
            <a:r>
              <a:rPr lang="sl-SI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l-SI" sz="2800" dirty="0" smtClean="0">
                <a:latin typeface="+mn-lt"/>
                <a:cs typeface="Times New Roman" pitchFamily="18" charset="0"/>
              </a:rPr>
              <a:t>za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OŠ in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CŠOD:	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Tomaž Pajnič</a:t>
            </a:r>
            <a:endParaRPr lang="sl-SI" sz="2800" dirty="0" smtClean="0">
              <a:latin typeface="+mn-lt"/>
              <a:cs typeface="Times New Roman" pitchFamily="18" charset="0"/>
            </a:endParaRPr>
          </a:p>
          <a:p>
            <a:pPr>
              <a:tabLst>
                <a:tab pos="2601913" algn="r"/>
                <a:tab pos="2774950" algn="l"/>
              </a:tabLst>
            </a:pPr>
            <a:r>
              <a:rPr lang="sl-SI" sz="2800" dirty="0" smtClean="0">
                <a:latin typeface="+mn-lt"/>
                <a:cs typeface="Times New Roman" pitchFamily="18" charset="0"/>
              </a:rPr>
              <a:t>	e-pošta:	</a:t>
            </a:r>
            <a:r>
              <a:rPr lang="sl-SI" sz="2800" b="1" dirty="0" err="1" smtClean="0">
                <a:latin typeface="+mn-lt"/>
                <a:cs typeface="Times New Roman" pitchFamily="18" charset="0"/>
              </a:rPr>
              <a:t>tomaz.pajnic@ekosola.si</a:t>
            </a:r>
            <a:endParaRPr lang="sl-SI" sz="2800" b="1" dirty="0" smtClean="0">
              <a:latin typeface="+mn-lt"/>
              <a:cs typeface="Times New Roman" pitchFamily="18" charset="0"/>
            </a:endParaRPr>
          </a:p>
          <a:p>
            <a:pPr>
              <a:tabLst>
                <a:tab pos="2601913" algn="r"/>
                <a:tab pos="2774950" algn="l"/>
              </a:tabLst>
            </a:pPr>
            <a:r>
              <a:rPr lang="sl-SI" sz="2800" dirty="0" smtClean="0">
                <a:latin typeface="+mn-lt"/>
                <a:cs typeface="Times New Roman" pitchFamily="18" charset="0"/>
              </a:rPr>
              <a:t>	tel:	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041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349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350</a:t>
            </a:r>
          </a:p>
          <a:p>
            <a:pPr>
              <a:tabLst>
                <a:tab pos="2601913" algn="r"/>
                <a:tab pos="2774950" algn="l"/>
              </a:tabLst>
            </a:pPr>
            <a:endParaRPr lang="sl-SI" sz="1200" b="1" dirty="0" smtClean="0">
              <a:latin typeface="+mn-lt"/>
              <a:cs typeface="Times New Roman" pitchFamily="18" charset="0"/>
            </a:endParaRPr>
          </a:p>
          <a:p>
            <a:pPr>
              <a:tabLst>
                <a:tab pos="2601913" algn="r"/>
                <a:tab pos="2774950" algn="l"/>
              </a:tabLst>
            </a:pPr>
            <a:r>
              <a:rPr lang="sl-SI" sz="2800" dirty="0" smtClean="0">
                <a:latin typeface="+mn-lt"/>
                <a:cs typeface="Times New Roman" pitchFamily="18" charset="0"/>
              </a:rPr>
              <a:t>	za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SŠ in domove: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	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Darja Silan</a:t>
            </a:r>
          </a:p>
          <a:p>
            <a:pPr>
              <a:tabLst>
                <a:tab pos="2601913" algn="r"/>
                <a:tab pos="2774950" algn="l"/>
              </a:tabLst>
            </a:pPr>
            <a:r>
              <a:rPr lang="sl-SI" sz="2800" dirty="0" smtClean="0">
                <a:latin typeface="+mn-lt"/>
                <a:cs typeface="Times New Roman" pitchFamily="18" charset="0"/>
              </a:rPr>
              <a:t>	</a:t>
            </a:r>
            <a:r>
              <a:rPr lang="sl-SI" sz="2800" dirty="0" smtClean="0">
                <a:latin typeface="+mn-lt"/>
                <a:cs typeface="Times New Roman" pitchFamily="18" charset="0"/>
              </a:rPr>
              <a:t>e-pošta</a:t>
            </a:r>
            <a:r>
              <a:rPr lang="sl-SI" sz="2800" dirty="0" smtClean="0">
                <a:latin typeface="+mn-lt"/>
                <a:cs typeface="Times New Roman" pitchFamily="18" charset="0"/>
              </a:rPr>
              <a:t>: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	</a:t>
            </a:r>
            <a:r>
              <a:rPr lang="sl-SI" sz="2800" b="1" dirty="0" err="1" smtClean="0">
                <a:latin typeface="+mn-lt"/>
                <a:cs typeface="Times New Roman" pitchFamily="18" charset="0"/>
              </a:rPr>
              <a:t>darja.silan@ekosola.si</a:t>
            </a:r>
            <a:endParaRPr lang="sl-SI" sz="2800" b="1" dirty="0" smtClean="0">
              <a:latin typeface="+mn-lt"/>
              <a:cs typeface="Times New Roman" pitchFamily="18" charset="0"/>
            </a:endParaRPr>
          </a:p>
          <a:p>
            <a:pPr>
              <a:tabLst>
                <a:tab pos="2601913" algn="r"/>
                <a:tab pos="2774950" algn="l"/>
              </a:tabLst>
            </a:pPr>
            <a:r>
              <a:rPr lang="sl-SI" sz="2800" dirty="0" smtClean="0">
                <a:latin typeface="+mn-lt"/>
                <a:cs typeface="Times New Roman" pitchFamily="18" charset="0"/>
              </a:rPr>
              <a:t>	</a:t>
            </a:r>
            <a:r>
              <a:rPr lang="sl-SI" sz="2800" dirty="0" smtClean="0">
                <a:latin typeface="+mn-lt"/>
                <a:cs typeface="Times New Roman" pitchFamily="18" charset="0"/>
              </a:rPr>
              <a:t>tel</a:t>
            </a:r>
            <a:r>
              <a:rPr lang="sl-SI" sz="2800" dirty="0" smtClean="0">
                <a:latin typeface="+mn-lt"/>
                <a:cs typeface="Times New Roman" pitchFamily="18" charset="0"/>
              </a:rPr>
              <a:t>: </a:t>
            </a:r>
            <a:r>
              <a:rPr lang="sl-SI" sz="2800" dirty="0" smtClean="0">
                <a:latin typeface="+mn-lt"/>
                <a:cs typeface="Times New Roman" pitchFamily="18" charset="0"/>
              </a:rPr>
              <a:t>	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041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550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971</a:t>
            </a:r>
            <a:endParaRPr lang="sl-SI" sz="2800" b="1" dirty="0" smtClean="0">
              <a:latin typeface="+mn-lt"/>
              <a:cs typeface="Times New Roman" pitchFamily="18" charset="0"/>
            </a:endParaRPr>
          </a:p>
          <a:p>
            <a:r>
              <a:rPr lang="sl-SI" sz="2800" dirty="0" smtClean="0">
                <a:latin typeface="+mn-lt"/>
                <a:cs typeface="Times New Roman" pitchFamily="18" charset="0"/>
              </a:rPr>
              <a:t> </a:t>
            </a:r>
          </a:p>
          <a:p>
            <a:r>
              <a:rPr lang="sl-SI" sz="2800" b="1" dirty="0" smtClean="0">
                <a:latin typeface="+mn-lt"/>
                <a:cs typeface="Times New Roman" pitchFamily="18" charset="0"/>
              </a:rPr>
              <a:t>Priporočamo, da komunikacija v čim večji meri poteka preko </a:t>
            </a:r>
            <a:r>
              <a:rPr lang="sl-SI" sz="2800" b="1" dirty="0" err="1" smtClean="0">
                <a:latin typeface="+mn-lt"/>
                <a:cs typeface="Times New Roman" pitchFamily="18" charset="0"/>
              </a:rPr>
              <a:t>eko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 aplikacije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, saj s tem zagotavljamo sledljivost vprašanj in odgovorov.</a:t>
            </a:r>
            <a:endParaRPr lang="sl-SI" sz="2800" dirty="0" smtClean="0">
              <a:latin typeface="+mn-lt"/>
              <a:cs typeface="Times New Roman" pitchFamily="18" charset="0"/>
            </a:endParaRP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2400" dirty="0">
              <a:cs typeface="Arial" charset="0"/>
            </a:endParaRP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1100" dirty="0">
              <a:cs typeface="Arial" charset="0"/>
            </a:endParaRPr>
          </a:p>
        </p:txBody>
      </p:sp>
      <p:pic>
        <p:nvPicPr>
          <p:cNvPr id="9" name="Picture 0" descr="Ekosola_marec_2011-1.jpg"/>
          <p:cNvPicPr>
            <a:picLocks noChangeAspect="1" noChangeArrowheads="1"/>
          </p:cNvPicPr>
          <p:nvPr/>
        </p:nvPicPr>
        <p:blipFill>
          <a:blip r:embed="rId3" cstate="print"/>
          <a:srcRect l="12706" t="4140" r="11345" b="7927"/>
          <a:stretch>
            <a:fillRect/>
          </a:stretch>
        </p:blipFill>
        <p:spPr bwMode="auto">
          <a:xfrm>
            <a:off x="4355976" y="6069562"/>
            <a:ext cx="613271" cy="78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60648"/>
            <a:ext cx="8352928" cy="1080120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latin typeface="+mj-lt"/>
                <a:cs typeface="Arial" pitchFamily="34" charset="0"/>
              </a:rPr>
              <a:t>Kaj je potrebno narediti za ohranitev oziroma potrditev zelene zastave</a:t>
            </a:r>
            <a:endParaRPr lang="sl-SI" sz="2800" b="1" spc="100" dirty="0">
              <a:latin typeface="+mj-lt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51520" y="1916832"/>
            <a:ext cx="85689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>
              <a:spcAft>
                <a:spcPts val="0"/>
              </a:spcAft>
              <a:buFont typeface="Wingdings" pitchFamily="2" charset="2"/>
              <a:buChar char="§"/>
            </a:pPr>
            <a:r>
              <a:rPr lang="sl-SI" sz="2800" b="1" dirty="0" smtClean="0">
                <a:latin typeface="+mn-lt"/>
                <a:cs typeface="Times New Roman" pitchFamily="18" charset="0"/>
              </a:rPr>
              <a:t>Izpolniti </a:t>
            </a:r>
            <a:r>
              <a:rPr lang="sl-SI" sz="2800" b="1" dirty="0" err="1" smtClean="0">
                <a:latin typeface="+mn-lt"/>
                <a:cs typeface="Times New Roman" pitchFamily="18" charset="0"/>
              </a:rPr>
              <a:t>eko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 akcijski načrt </a:t>
            </a:r>
            <a:r>
              <a:rPr lang="sl-SI" sz="2400" dirty="0" smtClean="0">
                <a:latin typeface="+mn-lt"/>
                <a:cs typeface="Times New Roman" pitchFamily="18" charset="0"/>
              </a:rPr>
              <a:t>(</a:t>
            </a:r>
            <a:r>
              <a:rPr lang="sl-SI" sz="2400" dirty="0" smtClean="0">
                <a:latin typeface="+mn-lt"/>
                <a:cs typeface="Times New Roman" pitchFamily="18" charset="0"/>
              </a:rPr>
              <a:t>rok za oddajo je 31. </a:t>
            </a:r>
            <a:r>
              <a:rPr lang="sl-SI" sz="2400" dirty="0" smtClean="0">
                <a:latin typeface="+mn-lt"/>
                <a:cs typeface="Times New Roman" pitchFamily="18" charset="0"/>
              </a:rPr>
              <a:t>10. </a:t>
            </a:r>
            <a:r>
              <a:rPr lang="sl-SI" sz="2400" dirty="0" smtClean="0">
                <a:latin typeface="+mn-lt"/>
                <a:cs typeface="Times New Roman" pitchFamily="18" charset="0"/>
              </a:rPr>
              <a:t>2014</a:t>
            </a:r>
            <a:r>
              <a:rPr lang="sl-SI" sz="2400" dirty="0" smtClean="0">
                <a:latin typeface="+mn-lt"/>
                <a:cs typeface="Times New Roman" pitchFamily="18" charset="0"/>
              </a:rPr>
              <a:t>)</a:t>
            </a:r>
          </a:p>
          <a:p>
            <a:pPr marL="268288" indent="-268288">
              <a:spcAft>
                <a:spcPts val="0"/>
              </a:spcAft>
              <a:buFont typeface="Wingdings" pitchFamily="2" charset="2"/>
              <a:buChar char="§"/>
            </a:pPr>
            <a:endParaRPr lang="sl-SI" sz="2600" b="1" dirty="0" smtClean="0">
              <a:latin typeface="+mn-lt"/>
              <a:cs typeface="Times New Roman" pitchFamily="18" charset="0"/>
            </a:endParaRPr>
          </a:p>
          <a:p>
            <a:pPr marL="268288" indent="-268288">
              <a:spcAft>
                <a:spcPts val="0"/>
              </a:spcAft>
              <a:buFont typeface="Wingdings" pitchFamily="2" charset="2"/>
              <a:buChar char="§"/>
            </a:pPr>
            <a:r>
              <a:rPr lang="sl-SI" sz="2800" b="1" dirty="0" smtClean="0">
                <a:latin typeface="+mn-lt"/>
                <a:cs typeface="Times New Roman" pitchFamily="18" charset="0"/>
              </a:rPr>
              <a:t>Izpolniti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poročilo </a:t>
            </a:r>
            <a:r>
              <a:rPr lang="sl-SI" sz="2400" dirty="0" smtClean="0">
                <a:latin typeface="+mn-lt"/>
                <a:cs typeface="Times New Roman" pitchFamily="18" charset="0"/>
              </a:rPr>
              <a:t>(</a:t>
            </a:r>
            <a:r>
              <a:rPr lang="sl-SI" sz="2400" dirty="0" smtClean="0">
                <a:latin typeface="+mn-lt"/>
                <a:cs typeface="Times New Roman" pitchFamily="18" charset="0"/>
              </a:rPr>
              <a:t>rok za oddajo je 31. </a:t>
            </a:r>
            <a:r>
              <a:rPr lang="sl-SI" sz="2400" dirty="0" smtClean="0">
                <a:latin typeface="+mn-lt"/>
                <a:cs typeface="Times New Roman" pitchFamily="18" charset="0"/>
              </a:rPr>
              <a:t>5. </a:t>
            </a:r>
            <a:r>
              <a:rPr lang="sl-SI" sz="2400" dirty="0" smtClean="0">
                <a:latin typeface="+mn-lt"/>
                <a:cs typeface="Times New Roman" pitchFamily="18" charset="0"/>
              </a:rPr>
              <a:t>2015</a:t>
            </a:r>
            <a:r>
              <a:rPr lang="sl-SI" sz="2400" dirty="0" smtClean="0">
                <a:latin typeface="+mn-lt"/>
                <a:cs typeface="Times New Roman" pitchFamily="18" charset="0"/>
              </a:rPr>
              <a:t>)</a:t>
            </a:r>
          </a:p>
          <a:p>
            <a:pPr marL="268288" indent="-268288">
              <a:spcAft>
                <a:spcPts val="0"/>
              </a:spcAft>
              <a:buFont typeface="Wingdings" pitchFamily="2" charset="2"/>
              <a:buChar char="§"/>
            </a:pPr>
            <a:endParaRPr lang="sl-SI" sz="2600" b="1" dirty="0" smtClean="0">
              <a:latin typeface="+mn-lt"/>
              <a:cs typeface="Times New Roman" pitchFamily="18" charset="0"/>
            </a:endParaRPr>
          </a:p>
          <a:p>
            <a:pPr marL="268288" indent="-268288">
              <a:spcAft>
                <a:spcPts val="0"/>
              </a:spcAft>
              <a:buFont typeface="Wingdings" pitchFamily="2" charset="2"/>
              <a:buChar char="§"/>
            </a:pPr>
            <a:r>
              <a:rPr lang="sl-SI" sz="2800" b="1" dirty="0" smtClean="0">
                <a:latin typeface="+mn-lt"/>
                <a:cs typeface="Times New Roman" pitchFamily="18" charset="0"/>
              </a:rPr>
              <a:t>Izpolniti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 vprašalnik o razvoju programa </a:t>
            </a:r>
            <a:r>
              <a:rPr lang="sl-SI" sz="2800" b="1" dirty="0" err="1" smtClean="0">
                <a:latin typeface="+mn-lt"/>
                <a:cs typeface="Times New Roman" pitchFamily="18" charset="0"/>
              </a:rPr>
              <a:t>Ekošola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 v vaši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ustanovi</a:t>
            </a:r>
          </a:p>
          <a:p>
            <a:pPr marL="268288" indent="-268288">
              <a:spcAft>
                <a:spcPts val="0"/>
              </a:spcAft>
              <a:buFont typeface="Wingdings" pitchFamily="2" charset="2"/>
              <a:buChar char="§"/>
            </a:pPr>
            <a:endParaRPr lang="sl-SI" sz="2600" b="1" dirty="0" smtClean="0">
              <a:latin typeface="+mn-lt"/>
              <a:cs typeface="Times New Roman" pitchFamily="18" charset="0"/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§"/>
            </a:pPr>
            <a:r>
              <a:rPr lang="sl-SI" sz="2800" b="1" dirty="0" smtClean="0">
                <a:latin typeface="+mn-lt"/>
                <a:cs typeface="Times New Roman" pitchFamily="18" charset="0"/>
              </a:rPr>
              <a:t>Poravnati </a:t>
            </a:r>
            <a:r>
              <a:rPr lang="sl-SI" sz="2800" b="1" dirty="0" smtClean="0">
                <a:latin typeface="+mn-lt"/>
                <a:cs typeface="Times New Roman" pitchFamily="18" charset="0"/>
              </a:rPr>
              <a:t>pristojbino za šolsko leto 2014/15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2400" dirty="0">
              <a:cs typeface="Arial" charset="0"/>
            </a:endParaRP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1100" dirty="0">
              <a:cs typeface="Arial" charset="0"/>
            </a:endParaRPr>
          </a:p>
        </p:txBody>
      </p:sp>
      <p:pic>
        <p:nvPicPr>
          <p:cNvPr id="9" name="Picture 0" descr="Ekosola_marec_2011-1.jpg"/>
          <p:cNvPicPr>
            <a:picLocks noChangeAspect="1" noChangeArrowheads="1"/>
          </p:cNvPicPr>
          <p:nvPr/>
        </p:nvPicPr>
        <p:blipFill>
          <a:blip r:embed="rId3" cstate="print"/>
          <a:srcRect l="12706" t="4140" r="11345" b="7927"/>
          <a:stretch>
            <a:fillRect/>
          </a:stretch>
        </p:blipFill>
        <p:spPr bwMode="auto">
          <a:xfrm>
            <a:off x="4355976" y="6069562"/>
            <a:ext cx="613271" cy="78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364" t="11302" r="17549"/>
          <a:stretch>
            <a:fillRect/>
          </a:stretch>
        </p:blipFill>
        <p:spPr bwMode="auto">
          <a:xfrm>
            <a:off x="1043608" y="1124744"/>
            <a:ext cx="6964930" cy="525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260648"/>
            <a:ext cx="8352928" cy="648072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latin typeface="+mj-lt"/>
                <a:cs typeface="Arial" pitchFamily="34" charset="0"/>
              </a:rPr>
              <a:t>Prvi vpis v aplikacijo</a:t>
            </a:r>
            <a:endParaRPr lang="sl-SI" sz="2800" b="1" spc="1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260648"/>
            <a:ext cx="8352928" cy="648072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latin typeface="+mj-lt"/>
                <a:cs typeface="Arial" pitchFamily="34" charset="0"/>
              </a:rPr>
              <a:t>Prvi vpis v aplikacijo</a:t>
            </a:r>
            <a:endParaRPr lang="sl-SI" sz="2800" b="1" spc="100" dirty="0" smtClean="0">
              <a:latin typeface="+mj-lt"/>
              <a:cs typeface="Arial" pitchFamily="34" charset="0"/>
            </a:endParaRPr>
          </a:p>
        </p:txBody>
      </p:sp>
      <p:pic>
        <p:nvPicPr>
          <p:cNvPr id="8" name="Ograda vsebine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366" t="9828" r="17687"/>
          <a:stretch>
            <a:fillRect/>
          </a:stretch>
        </p:blipFill>
        <p:spPr bwMode="auto">
          <a:xfrm>
            <a:off x="899592" y="1196752"/>
            <a:ext cx="68378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260648"/>
            <a:ext cx="8352928" cy="648072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latin typeface="+mj-lt"/>
                <a:cs typeface="Arial" pitchFamily="34" charset="0"/>
              </a:rPr>
              <a:t>Prvi vpis v aplikacijo</a:t>
            </a:r>
            <a:endParaRPr lang="sl-SI" sz="2800" b="1" spc="100" dirty="0" smtClean="0">
              <a:latin typeface="+mj-lt"/>
              <a:cs typeface="Arial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rcRect l="16367" t="11057" r="17825"/>
          <a:stretch>
            <a:fillRect/>
          </a:stretch>
        </p:blipFill>
        <p:spPr bwMode="auto">
          <a:xfrm>
            <a:off x="827584" y="1052736"/>
            <a:ext cx="7278021" cy="553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260648"/>
            <a:ext cx="8352928" cy="648072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latin typeface="+mj-lt"/>
                <a:cs typeface="Arial" pitchFamily="34" charset="0"/>
              </a:rPr>
              <a:t>Prvi vpis v aplikacijo</a:t>
            </a:r>
            <a:endParaRPr lang="sl-SI" sz="2800" b="1" spc="100" dirty="0" smtClean="0">
              <a:latin typeface="+mj-lt"/>
              <a:cs typeface="Arial" pitchFamily="34" charset="0"/>
            </a:endParaRPr>
          </a:p>
        </p:txBody>
      </p:sp>
      <p:pic>
        <p:nvPicPr>
          <p:cNvPr id="7" name="Ograda vsebine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505" t="11057" r="17825"/>
          <a:stretch>
            <a:fillRect/>
          </a:stretch>
        </p:blipFill>
        <p:spPr bwMode="auto">
          <a:xfrm>
            <a:off x="1043608" y="1124744"/>
            <a:ext cx="7006426" cy="533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260648"/>
            <a:ext cx="8352928" cy="648072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latin typeface="+mj-lt"/>
                <a:cs typeface="Arial" pitchFamily="34" charset="0"/>
              </a:rPr>
              <a:t>Pri vsakem naslednjem vpisu v aplikacijo</a:t>
            </a:r>
            <a:endParaRPr lang="sl-SI" sz="2800" b="1" spc="100" dirty="0" smtClean="0">
              <a:latin typeface="+mj-lt"/>
              <a:cs typeface="Arial" pitchFamily="34" charset="0"/>
            </a:endParaRPr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324" t="11057" r="17825"/>
          <a:stretch>
            <a:fillRect/>
          </a:stretch>
        </p:blipFill>
        <p:spPr bwMode="auto">
          <a:xfrm>
            <a:off x="1115616" y="1124744"/>
            <a:ext cx="6940057" cy="52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260648"/>
            <a:ext cx="8352928" cy="648072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latin typeface="+mj-lt"/>
                <a:cs typeface="Arial" pitchFamily="34" charset="0"/>
              </a:rPr>
              <a:t>ONLINE</a:t>
            </a:r>
            <a:endParaRPr lang="sl-SI" sz="2800" b="1" spc="100" dirty="0" smtClean="0">
              <a:latin typeface="+mj-lt"/>
              <a:cs typeface="Arial" pitchFamily="34" charset="0"/>
            </a:endParaRPr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>
          <a:xfrm>
            <a:off x="2339752" y="2780928"/>
            <a:ext cx="4032448" cy="820688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http://</a:t>
            </a:r>
            <a:r>
              <a:rPr lang="sl-SI" dirty="0" smtClean="0">
                <a:hlinkClick r:id="rId2"/>
              </a:rPr>
              <a:t>eap.ekosola.si</a:t>
            </a:r>
            <a:r>
              <a:rPr lang="sl-SI" dirty="0" smtClean="0"/>
              <a:t>/</a:t>
            </a: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260648"/>
            <a:ext cx="8352928" cy="648072"/>
          </a:xfrm>
          <a:prstGeom prst="rect">
            <a:avLst/>
          </a:prstGeom>
          <a:solidFill>
            <a:srgbClr val="99FF66"/>
          </a:solidFill>
        </p:spPr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latin typeface="+mj-lt"/>
                <a:cs typeface="Arial" pitchFamily="34" charset="0"/>
              </a:rPr>
              <a:t>Novo</a:t>
            </a:r>
            <a:endParaRPr lang="sl-SI" sz="2800" b="1" spc="100" dirty="0" smtClean="0">
              <a:latin typeface="+mj-lt"/>
              <a:cs typeface="Arial" pitchFamily="34" charset="0"/>
            </a:endParaRPr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779" t="11057" r="20585" b="8354"/>
          <a:stretch>
            <a:fillRect/>
          </a:stretch>
        </p:blipFill>
        <p:spPr bwMode="auto">
          <a:xfrm>
            <a:off x="1043608" y="1052736"/>
            <a:ext cx="717545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3712</TotalTime>
  <Words>207</Words>
  <Application>Microsoft Office PowerPoint</Application>
  <PresentationFormat>Diaprojekcija na zaslonu (4:3)</PresentationFormat>
  <Paragraphs>53</Paragraphs>
  <Slides>15</Slides>
  <Notes>7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</vt:vector>
  </TitlesOfParts>
  <Company>Pajni&amp;Co.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Regijsko srečanje  ekokoordinatorjev OŠ</dc:title>
  <dc:creator>Pajnič</dc:creator>
  <cp:lastModifiedBy>Vaio</cp:lastModifiedBy>
  <cp:revision>81</cp:revision>
  <dcterms:created xsi:type="dcterms:W3CDTF">2011-05-28T07:56:18Z</dcterms:created>
  <dcterms:modified xsi:type="dcterms:W3CDTF">2014-09-29T06:35:38Z</dcterms:modified>
</cp:coreProperties>
</file>