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80" r:id="rId2"/>
    <p:sldId id="277" r:id="rId3"/>
    <p:sldId id="282" r:id="rId4"/>
    <p:sldId id="284" r:id="rId5"/>
    <p:sldId id="281" r:id="rId6"/>
    <p:sldId id="285" r:id="rId7"/>
    <p:sldId id="286" r:id="rId8"/>
    <p:sldId id="283" r:id="rId9"/>
    <p:sldId id="279" r:id="rId10"/>
  </p:sldIdLst>
  <p:sldSz cx="9144000" cy="6858000" type="screen4x3"/>
  <p:notesSz cx="7099300" cy="10234613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576" autoAdjust="0"/>
  </p:normalViewPr>
  <p:slideViewPr>
    <p:cSldViewPr>
      <p:cViewPr varScale="1">
        <p:scale>
          <a:sx n="69" d="100"/>
          <a:sy n="69" d="100"/>
        </p:scale>
        <p:origin x="-1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3390" y="-102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r>
              <a:rPr lang="sl-SI" smtClean="0"/>
              <a:t>Varnost je prednost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3D080F05-8B44-4565-A66D-28E3AE3DE938}" type="datetimeFigureOut">
              <a:rPr lang="sl-SI" smtClean="0"/>
              <a:pPr/>
              <a:t>29.9.2014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sl-SI" smtClean="0"/>
              <a:t>Test IT d.o.o.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F8471148-FACB-4DC6-9003-1CAF80CE4036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337400417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r>
              <a:rPr lang="sl-SI" smtClean="0"/>
              <a:t>Varnost je prednost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D882C5D8-70EF-4CA0-898F-43166AF9A4E6}" type="datetimeFigureOut">
              <a:rPr lang="sl-SI" smtClean="0"/>
              <a:pPr/>
              <a:t>29.9.2014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sl-SI" smtClean="0"/>
              <a:t>Test IT d.o.o.</a:t>
            </a: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5905F467-D67D-4190-BE81-D3EBB65A0D7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297592016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sl-SI" smtClean="0"/>
              <a:t>Varnost je prednost</a:t>
            </a: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Test IT d.o.o.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5F467-D67D-4190-BE81-D3EBB65A0D79}" type="slidenum">
              <a:rPr lang="sl-SI" smtClean="0"/>
              <a:pPr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4022019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 userDrawn="1"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7686881" y="6320265"/>
            <a:ext cx="10659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september 2014</a:t>
            </a:r>
            <a:endParaRPr lang="sl-SI" dirty="0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1920" y="6320265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Računalniki in električna energija – projekt Ekošola 2014/15</a:t>
            </a:r>
            <a:endParaRPr lang="sl-SI" dirty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686881" y="6320265"/>
            <a:ext cx="10659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september 2014</a:t>
            </a:r>
            <a:endParaRPr lang="sl-SI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1920" y="6320265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Računalniki in električna energija – projekt Ekošola 2014/15</a:t>
            </a:r>
            <a:endParaRPr lang="sl-SI" dirty="0" smtClean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686881" y="6320265"/>
            <a:ext cx="10659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september 2014</a:t>
            </a:r>
            <a:endParaRPr lang="sl-SI" dirty="0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1920" y="6320265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Računalniki in električna energija – projekt Ekošola 2014/15</a:t>
            </a:r>
            <a:endParaRPr lang="sl-SI" dirty="0" smtClean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1720" y="6368840"/>
            <a:ext cx="1200248" cy="27159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6347141"/>
            <a:ext cx="1284922" cy="2863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686881" y="6320265"/>
            <a:ext cx="10659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september 2014</a:t>
            </a:r>
            <a:endParaRPr lang="sl-SI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1920" y="6320265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Računalniki in električna energija – projekt Ekošola 2014/15</a:t>
            </a:r>
            <a:endParaRPr lang="sl-SI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7686881" y="6320265"/>
            <a:ext cx="10659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september 2014</a:t>
            </a:r>
            <a:endParaRPr lang="sl-SI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1920" y="6320265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Računalniki in električna energija – projekt Ekošola 2014/15</a:t>
            </a:r>
            <a:endParaRPr lang="sl-SI" dirty="0" smtClean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1720" y="6368840"/>
            <a:ext cx="1200248" cy="27159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6347141"/>
            <a:ext cx="1284922" cy="2863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686881" y="6320265"/>
            <a:ext cx="10659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september 2014</a:t>
            </a:r>
            <a:endParaRPr lang="sl-SI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1920" y="6320265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Računalniki in električna energija – projekt Ekošola 2014/15</a:t>
            </a:r>
            <a:endParaRPr lang="sl-SI" dirty="0" smtClean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1720" y="6368840"/>
            <a:ext cx="1200248" cy="27159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6347141"/>
            <a:ext cx="1284922" cy="2863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7686881" y="6320265"/>
            <a:ext cx="10659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september 2014</a:t>
            </a:r>
            <a:endParaRPr lang="sl-SI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51920" y="6320265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Računalniki in električna energija – projekt Ekošola 2014/15</a:t>
            </a:r>
            <a:endParaRPr lang="sl-SI" dirty="0" smtClean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1720" y="6368840"/>
            <a:ext cx="1200248" cy="27159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6347141"/>
            <a:ext cx="1284922" cy="2863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september 2014</a:t>
            </a:r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Računalniki in električna energija – projekt Ekošola 2014/15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2DEA04CD-16FA-41FE-AE4D-483D9AD8739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7686881" y="6320265"/>
            <a:ext cx="10659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september 2014</a:t>
            </a:r>
            <a:endParaRPr lang="sl-SI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1920" y="6320265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Računalniki in električna energija – projekt Ekošola 2014/15</a:t>
            </a:r>
            <a:endParaRPr lang="sl-SI" dirty="0" smtClean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1720" y="6368840"/>
            <a:ext cx="1200248" cy="27159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6347141"/>
            <a:ext cx="1284922" cy="2863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7686881" y="6320265"/>
            <a:ext cx="10659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september 2014</a:t>
            </a:r>
            <a:endParaRPr lang="sl-SI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1920" y="6320265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Računalniki in električna energija – projekt Ekošola 2014/15</a:t>
            </a:r>
            <a:endParaRPr lang="sl-SI" dirty="0" smtClean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1720" y="6368840"/>
            <a:ext cx="1200248" cy="27159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6347141"/>
            <a:ext cx="1284922" cy="2863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7686881" y="6320265"/>
            <a:ext cx="10659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september 2014</a:t>
            </a:r>
            <a:endParaRPr lang="sl-SI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1920" y="6320265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Računalniki in električna energija – projekt Ekošola 2014/15</a:t>
            </a:r>
            <a:endParaRPr lang="sl-SI" dirty="0" smtClean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1720" y="6368840"/>
            <a:ext cx="1200248" cy="27159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6347141"/>
            <a:ext cx="1284922" cy="28639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211665" y="228601"/>
            <a:ext cx="8723376" cy="1544215"/>
            <a:chOff x="211665" y="228600"/>
            <a:chExt cx="8723376" cy="2780703"/>
          </a:xfrm>
        </p:grpSpPr>
        <p:sp>
          <p:nvSpPr>
            <p:cNvPr id="14" name="Rounded Rectangle 13"/>
            <p:cNvSpPr/>
            <p:nvPr/>
          </p:nvSpPr>
          <p:spPr>
            <a:xfrm>
              <a:off x="228600" y="228600"/>
              <a:ext cx="8695944" cy="2468880"/>
            </a:xfrm>
            <a:prstGeom prst="roundRect">
              <a:avLst>
                <a:gd name="adj" fmla="val 3362"/>
              </a:avLst>
            </a:prstGeom>
            <a:gradFill>
              <a:gsLst>
                <a:gs pos="0">
                  <a:schemeClr val="accent1">
                    <a:lumMod val="75000"/>
                  </a:schemeClr>
                </a:gs>
                <a:gs pos="90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5"/>
            <p:cNvGrpSpPr>
              <a:grpSpLocks noChangeAspect="1"/>
            </p:cNvGrpSpPr>
            <p:nvPr/>
          </p:nvGrpSpPr>
          <p:grpSpPr bwMode="hidden">
            <a:xfrm>
              <a:off x="211665" y="1679429"/>
              <a:ext cx="8723376" cy="1329874"/>
              <a:chOff x="-3905251" y="4294188"/>
              <a:chExt cx="13027839" cy="1892300"/>
            </a:xfrm>
          </p:grpSpPr>
          <p:sp>
            <p:nvSpPr>
              <p:cNvPr id="17" name="Freeform 14"/>
              <p:cNvSpPr>
                <a:spLocks/>
              </p:cNvSpPr>
              <p:nvPr/>
            </p:nvSpPr>
            <p:spPr bwMode="hidden">
              <a:xfrm>
                <a:off x="4810125" y="4500563"/>
                <a:ext cx="4295775" cy="1016000"/>
              </a:xfrm>
              <a:custGeom>
                <a:avLst/>
                <a:gdLst/>
                <a:ahLst/>
                <a:cxnLst>
                  <a:cxn ang="0">
                    <a:pos x="2700" y="0"/>
                  </a:cxn>
                  <a:cxn ang="0">
                    <a:pos x="2700" y="0"/>
                  </a:cxn>
                  <a:cxn ang="0">
                    <a:pos x="2586" y="18"/>
                  </a:cxn>
                  <a:cxn ang="0">
                    <a:pos x="2470" y="38"/>
                  </a:cxn>
                  <a:cxn ang="0">
                    <a:pos x="2352" y="60"/>
                  </a:cxn>
                  <a:cxn ang="0">
                    <a:pos x="2230" y="82"/>
                  </a:cxn>
                  <a:cxn ang="0">
                    <a:pos x="2106" y="108"/>
                  </a:cxn>
                  <a:cxn ang="0">
                    <a:pos x="1978" y="134"/>
                  </a:cxn>
                  <a:cxn ang="0">
                    <a:pos x="1848" y="164"/>
                  </a:cxn>
                  <a:cxn ang="0">
                    <a:pos x="1714" y="194"/>
                  </a:cxn>
                  <a:cxn ang="0">
                    <a:pos x="1714" y="194"/>
                  </a:cxn>
                  <a:cxn ang="0">
                    <a:pos x="1472" y="252"/>
                  </a:cxn>
                  <a:cxn ang="0">
                    <a:pos x="1236" y="304"/>
                  </a:cxn>
                  <a:cxn ang="0">
                    <a:pos x="1010" y="352"/>
                  </a:cxn>
                  <a:cxn ang="0">
                    <a:pos x="792" y="398"/>
                  </a:cxn>
                  <a:cxn ang="0">
                    <a:pos x="584" y="438"/>
                  </a:cxn>
                  <a:cxn ang="0">
                    <a:pos x="382" y="474"/>
                  </a:cxn>
                  <a:cxn ang="0">
                    <a:pos x="188" y="508"/>
                  </a:cxn>
                  <a:cxn ang="0">
                    <a:pos x="0" y="538"/>
                  </a:cxn>
                  <a:cxn ang="0">
                    <a:pos x="0" y="538"/>
                  </a:cxn>
                  <a:cxn ang="0">
                    <a:pos x="130" y="556"/>
                  </a:cxn>
                  <a:cxn ang="0">
                    <a:pos x="254" y="572"/>
                  </a:cxn>
                  <a:cxn ang="0">
                    <a:pos x="374" y="586"/>
                  </a:cxn>
                  <a:cxn ang="0">
                    <a:pos x="492" y="598"/>
                  </a:cxn>
                  <a:cxn ang="0">
                    <a:pos x="606" y="610"/>
                  </a:cxn>
                  <a:cxn ang="0">
                    <a:pos x="716" y="618"/>
                  </a:cxn>
                  <a:cxn ang="0">
                    <a:pos x="822" y="626"/>
                  </a:cxn>
                  <a:cxn ang="0">
                    <a:pos x="926" y="632"/>
                  </a:cxn>
                  <a:cxn ang="0">
                    <a:pos x="1028" y="636"/>
                  </a:cxn>
                  <a:cxn ang="0">
                    <a:pos x="1126" y="638"/>
                  </a:cxn>
                  <a:cxn ang="0">
                    <a:pos x="1220" y="640"/>
                  </a:cxn>
                  <a:cxn ang="0">
                    <a:pos x="1312" y="640"/>
                  </a:cxn>
                  <a:cxn ang="0">
                    <a:pos x="1402" y="638"/>
                  </a:cxn>
                  <a:cxn ang="0">
                    <a:pos x="1490" y="636"/>
                  </a:cxn>
                  <a:cxn ang="0">
                    <a:pos x="1574" y="632"/>
                  </a:cxn>
                  <a:cxn ang="0">
                    <a:pos x="1656" y="626"/>
                  </a:cxn>
                  <a:cxn ang="0">
                    <a:pos x="1734" y="620"/>
                  </a:cxn>
                  <a:cxn ang="0">
                    <a:pos x="1812" y="612"/>
                  </a:cxn>
                  <a:cxn ang="0">
                    <a:pos x="1886" y="602"/>
                  </a:cxn>
                  <a:cxn ang="0">
                    <a:pos x="1960" y="592"/>
                  </a:cxn>
                  <a:cxn ang="0">
                    <a:pos x="2030" y="580"/>
                  </a:cxn>
                  <a:cxn ang="0">
                    <a:pos x="2100" y="568"/>
                  </a:cxn>
                  <a:cxn ang="0">
                    <a:pos x="2166" y="554"/>
                  </a:cxn>
                  <a:cxn ang="0">
                    <a:pos x="2232" y="540"/>
                  </a:cxn>
                  <a:cxn ang="0">
                    <a:pos x="2296" y="524"/>
                  </a:cxn>
                  <a:cxn ang="0">
                    <a:pos x="2358" y="508"/>
                  </a:cxn>
                  <a:cxn ang="0">
                    <a:pos x="2418" y="490"/>
                  </a:cxn>
                  <a:cxn ang="0">
                    <a:pos x="2478" y="472"/>
                  </a:cxn>
                  <a:cxn ang="0">
                    <a:pos x="2592" y="432"/>
                  </a:cxn>
                  <a:cxn ang="0">
                    <a:pos x="2702" y="390"/>
                  </a:cxn>
                  <a:cxn ang="0">
                    <a:pos x="2702" y="390"/>
                  </a:cxn>
                  <a:cxn ang="0">
                    <a:pos x="2706" y="388"/>
                  </a:cxn>
                  <a:cxn ang="0">
                    <a:pos x="2706" y="388"/>
                  </a:cxn>
                  <a:cxn ang="0">
                    <a:pos x="2706" y="0"/>
                  </a:cxn>
                  <a:cxn ang="0">
                    <a:pos x="2706" y="0"/>
                  </a:cxn>
                  <a:cxn ang="0">
                    <a:pos x="2700" y="0"/>
                  </a:cxn>
                  <a:cxn ang="0">
                    <a:pos x="2700" y="0"/>
                  </a:cxn>
                </a:cxnLst>
                <a:rect l="0" t="0" r="r" b="b"/>
                <a:pathLst>
                  <a:path w="2706" h="640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0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chemeClr val="bg2">
                  <a:alpha val="29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18"/>
              <p:cNvSpPr>
                <a:spLocks/>
              </p:cNvSpPr>
              <p:nvPr/>
            </p:nvSpPr>
            <p:spPr bwMode="hidden">
              <a:xfrm>
                <a:off x="-309563" y="4318000"/>
                <a:ext cx="8280401" cy="1209675"/>
              </a:xfrm>
              <a:custGeom>
                <a:avLst/>
                <a:gdLst/>
                <a:ahLst/>
                <a:cxnLst>
                  <a:cxn ang="0">
                    <a:pos x="5216" y="714"/>
                  </a:cxn>
                  <a:cxn ang="0">
                    <a:pos x="4984" y="686"/>
                  </a:cxn>
                  <a:cxn ang="0">
                    <a:pos x="4478" y="610"/>
                  </a:cxn>
                  <a:cxn ang="0">
                    <a:pos x="3914" y="508"/>
                  </a:cxn>
                  <a:cxn ang="0">
                    <a:pos x="3286" y="374"/>
                  </a:cxn>
                  <a:cxn ang="0">
                    <a:pos x="2946" y="296"/>
                  </a:cxn>
                  <a:cxn ang="0">
                    <a:pos x="2682" y="236"/>
                  </a:cxn>
                  <a:cxn ang="0">
                    <a:pos x="2430" y="184"/>
                  </a:cxn>
                  <a:cxn ang="0">
                    <a:pos x="2190" y="140"/>
                  </a:cxn>
                  <a:cxn ang="0">
                    <a:pos x="1960" y="102"/>
                  </a:cxn>
                  <a:cxn ang="0">
                    <a:pos x="1740" y="72"/>
                  </a:cxn>
                  <a:cxn ang="0">
                    <a:pos x="1334" y="28"/>
                  </a:cxn>
                  <a:cxn ang="0">
                    <a:pos x="970" y="4"/>
                  </a:cxn>
                  <a:cxn ang="0">
                    <a:pos x="644" y="0"/>
                  </a:cxn>
                  <a:cxn ang="0">
                    <a:pos x="358" y="10"/>
                  </a:cxn>
                  <a:cxn ang="0">
                    <a:pos x="110" y="32"/>
                  </a:cxn>
                  <a:cxn ang="0">
                    <a:pos x="0" y="48"/>
                  </a:cxn>
                  <a:cxn ang="0">
                    <a:pos x="314" y="86"/>
                  </a:cxn>
                  <a:cxn ang="0">
                    <a:pos x="652" y="140"/>
                  </a:cxn>
                  <a:cxn ang="0">
                    <a:pos x="1014" y="210"/>
                  </a:cxn>
                  <a:cxn ang="0">
                    <a:pos x="1402" y="296"/>
                  </a:cxn>
                  <a:cxn ang="0">
                    <a:pos x="1756" y="378"/>
                  </a:cxn>
                  <a:cxn ang="0">
                    <a:pos x="2408" y="516"/>
                  </a:cxn>
                  <a:cxn ang="0">
                    <a:pos x="2708" y="572"/>
                  </a:cxn>
                  <a:cxn ang="0">
                    <a:pos x="2992" y="620"/>
                  </a:cxn>
                  <a:cxn ang="0">
                    <a:pos x="3260" y="662"/>
                  </a:cxn>
                  <a:cxn ang="0">
                    <a:pos x="3512" y="694"/>
                  </a:cxn>
                  <a:cxn ang="0">
                    <a:pos x="3750" y="722"/>
                  </a:cxn>
                  <a:cxn ang="0">
                    <a:pos x="3974" y="740"/>
                  </a:cxn>
                  <a:cxn ang="0">
                    <a:pos x="4184" y="754"/>
                  </a:cxn>
                  <a:cxn ang="0">
                    <a:pos x="4384" y="762"/>
                  </a:cxn>
                  <a:cxn ang="0">
                    <a:pos x="4570" y="762"/>
                  </a:cxn>
                  <a:cxn ang="0">
                    <a:pos x="4746" y="758"/>
                  </a:cxn>
                  <a:cxn ang="0">
                    <a:pos x="4912" y="748"/>
                  </a:cxn>
                  <a:cxn ang="0">
                    <a:pos x="5068" y="732"/>
                  </a:cxn>
                  <a:cxn ang="0">
                    <a:pos x="5216" y="714"/>
                  </a:cxn>
                </a:cxnLst>
                <a:rect l="0" t="0" r="r" b="b"/>
                <a:pathLst>
                  <a:path w="5216" h="762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chemeClr val="bg2">
                  <a:alpha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22"/>
              <p:cNvSpPr>
                <a:spLocks/>
              </p:cNvSpPr>
              <p:nvPr/>
            </p:nvSpPr>
            <p:spPr bwMode="hidden">
              <a:xfrm>
                <a:off x="3175" y="4335463"/>
                <a:ext cx="8166100" cy="1101725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0" y="70"/>
                  </a:cxn>
                  <a:cxn ang="0">
                    <a:pos x="18" y="66"/>
                  </a:cxn>
                  <a:cxn ang="0">
                    <a:pos x="72" y="56"/>
                  </a:cxn>
                  <a:cxn ang="0">
                    <a:pos x="164" y="42"/>
                  </a:cxn>
                  <a:cxn ang="0">
                    <a:pos x="224" y="34"/>
                  </a:cxn>
                  <a:cxn ang="0">
                    <a:pos x="294" y="26"/>
                  </a:cxn>
                  <a:cxn ang="0">
                    <a:pos x="372" y="20"/>
                  </a:cxn>
                  <a:cxn ang="0">
                    <a:pos x="462" y="14"/>
                  </a:cxn>
                  <a:cxn ang="0">
                    <a:pos x="560" y="8"/>
                  </a:cxn>
                  <a:cxn ang="0">
                    <a:pos x="670" y="4"/>
                  </a:cxn>
                  <a:cxn ang="0">
                    <a:pos x="790" y="2"/>
                  </a:cxn>
                  <a:cxn ang="0">
                    <a:pos x="920" y="0"/>
                  </a:cxn>
                  <a:cxn ang="0">
                    <a:pos x="1060" y="2"/>
                  </a:cxn>
                  <a:cxn ang="0">
                    <a:pos x="1210" y="6"/>
                  </a:cxn>
                  <a:cxn ang="0">
                    <a:pos x="1372" y="14"/>
                  </a:cxn>
                  <a:cxn ang="0">
                    <a:pos x="1544" y="24"/>
                  </a:cxn>
                  <a:cxn ang="0">
                    <a:pos x="1726" y="40"/>
                  </a:cxn>
                  <a:cxn ang="0">
                    <a:pos x="1920" y="58"/>
                  </a:cxn>
                  <a:cxn ang="0">
                    <a:pos x="2126" y="80"/>
                  </a:cxn>
                  <a:cxn ang="0">
                    <a:pos x="2342" y="106"/>
                  </a:cxn>
                  <a:cxn ang="0">
                    <a:pos x="2570" y="138"/>
                  </a:cxn>
                  <a:cxn ang="0">
                    <a:pos x="2808" y="174"/>
                  </a:cxn>
                  <a:cxn ang="0">
                    <a:pos x="3058" y="216"/>
                  </a:cxn>
                  <a:cxn ang="0">
                    <a:pos x="3320" y="266"/>
                  </a:cxn>
                  <a:cxn ang="0">
                    <a:pos x="3594" y="320"/>
                  </a:cxn>
                  <a:cxn ang="0">
                    <a:pos x="3880" y="380"/>
                  </a:cxn>
                  <a:cxn ang="0">
                    <a:pos x="4178" y="448"/>
                  </a:cxn>
                  <a:cxn ang="0">
                    <a:pos x="4488" y="522"/>
                  </a:cxn>
                  <a:cxn ang="0">
                    <a:pos x="4810" y="604"/>
                  </a:cxn>
                  <a:cxn ang="0">
                    <a:pos x="5144" y="694"/>
                  </a:cxn>
                </a:cxnLst>
                <a:rect l="0" t="0" r="r" b="b"/>
                <a:pathLst>
                  <a:path w="5144" h="69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26"/>
              <p:cNvSpPr>
                <a:spLocks/>
              </p:cNvSpPr>
              <p:nvPr/>
            </p:nvSpPr>
            <p:spPr bwMode="hidden">
              <a:xfrm>
                <a:off x="4156075" y="4316413"/>
                <a:ext cx="4940300" cy="927100"/>
              </a:xfrm>
              <a:custGeom>
                <a:avLst/>
                <a:gdLst/>
                <a:ahLst/>
                <a:cxnLst>
                  <a:cxn ang="0">
                    <a:pos x="0" y="584"/>
                  </a:cxn>
                  <a:cxn ang="0">
                    <a:pos x="0" y="584"/>
                  </a:cxn>
                  <a:cxn ang="0">
                    <a:pos x="90" y="560"/>
                  </a:cxn>
                  <a:cxn ang="0">
                    <a:pos x="336" y="498"/>
                  </a:cxn>
                  <a:cxn ang="0">
                    <a:pos x="506" y="456"/>
                  </a:cxn>
                  <a:cxn ang="0">
                    <a:pos x="702" y="410"/>
                  </a:cxn>
                  <a:cxn ang="0">
                    <a:pos x="920" y="360"/>
                  </a:cxn>
                  <a:cxn ang="0">
                    <a:pos x="1154" y="306"/>
                  </a:cxn>
                  <a:cxn ang="0">
                    <a:pos x="1402" y="254"/>
                  </a:cxn>
                  <a:cxn ang="0">
                    <a:pos x="1656" y="202"/>
                  </a:cxn>
                  <a:cxn ang="0">
                    <a:pos x="1916" y="154"/>
                  </a:cxn>
                  <a:cxn ang="0">
                    <a:pos x="2174" y="108"/>
                  </a:cxn>
                  <a:cxn ang="0">
                    <a:pos x="2302" y="88"/>
                  </a:cxn>
                  <a:cxn ang="0">
                    <a:pos x="2426" y="68"/>
                  </a:cxn>
                  <a:cxn ang="0">
                    <a:pos x="2550" y="52"/>
                  </a:cxn>
                  <a:cxn ang="0">
                    <a:pos x="2670" y="36"/>
                  </a:cxn>
                  <a:cxn ang="0">
                    <a:pos x="2788" y="24"/>
                  </a:cxn>
                  <a:cxn ang="0">
                    <a:pos x="2900" y="14"/>
                  </a:cxn>
                  <a:cxn ang="0">
                    <a:pos x="3008" y="6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584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 useBgFill="1">
            <p:nvSpPr>
              <p:cNvPr id="21" name="Freeform 10"/>
              <p:cNvSpPr>
                <a:spLocks/>
              </p:cNvSpPr>
              <p:nvPr/>
            </p:nvSpPr>
            <p:spPr bwMode="hidden">
              <a:xfrm>
                <a:off x="-3905251" y="4294188"/>
                <a:ext cx="13027839" cy="1892300"/>
              </a:xfrm>
              <a:custGeom>
                <a:avLst/>
                <a:gdLst/>
                <a:ahLst/>
                <a:cxnLst>
                  <a:cxn ang="0">
                    <a:pos x="8192" y="512"/>
                  </a:cxn>
                  <a:cxn ang="0">
                    <a:pos x="8040" y="570"/>
                  </a:cxn>
                  <a:cxn ang="0">
                    <a:pos x="7878" y="620"/>
                  </a:cxn>
                  <a:cxn ang="0">
                    <a:pos x="7706" y="666"/>
                  </a:cxn>
                  <a:cxn ang="0">
                    <a:pos x="7522" y="702"/>
                  </a:cxn>
                  <a:cxn ang="0">
                    <a:pos x="7322" y="730"/>
                  </a:cxn>
                  <a:cxn ang="0">
                    <a:pos x="7106" y="750"/>
                  </a:cxn>
                  <a:cxn ang="0">
                    <a:pos x="6872" y="762"/>
                  </a:cxn>
                  <a:cxn ang="0">
                    <a:pos x="6618" y="760"/>
                  </a:cxn>
                  <a:cxn ang="0">
                    <a:pos x="6342" y="750"/>
                  </a:cxn>
                  <a:cxn ang="0">
                    <a:pos x="6042" y="726"/>
                  </a:cxn>
                  <a:cxn ang="0">
                    <a:pos x="5716" y="690"/>
                  </a:cxn>
                  <a:cxn ang="0">
                    <a:pos x="5364" y="642"/>
                  </a:cxn>
                  <a:cxn ang="0">
                    <a:pos x="4982" y="578"/>
                  </a:cxn>
                  <a:cxn ang="0">
                    <a:pos x="4568" y="500"/>
                  </a:cxn>
                  <a:cxn ang="0">
                    <a:pos x="4122" y="406"/>
                  </a:cxn>
                  <a:cxn ang="0">
                    <a:pos x="3640" y="296"/>
                  </a:cxn>
                  <a:cxn ang="0">
                    <a:pos x="3396" y="240"/>
                  </a:cxn>
                  <a:cxn ang="0">
                    <a:pos x="2934" y="148"/>
                  </a:cxn>
                  <a:cxn ang="0">
                    <a:pos x="2512" y="82"/>
                  </a:cxn>
                  <a:cxn ang="0">
                    <a:pos x="2126" y="36"/>
                  </a:cxn>
                  <a:cxn ang="0">
                    <a:pos x="1776" y="10"/>
                  </a:cxn>
                  <a:cxn ang="0">
                    <a:pos x="1462" y="0"/>
                  </a:cxn>
                  <a:cxn ang="0">
                    <a:pos x="1182" y="4"/>
                  </a:cxn>
                  <a:cxn ang="0">
                    <a:pos x="934" y="20"/>
                  </a:cxn>
                  <a:cxn ang="0">
                    <a:pos x="716" y="44"/>
                  </a:cxn>
                  <a:cxn ang="0">
                    <a:pos x="530" y="74"/>
                  </a:cxn>
                  <a:cxn ang="0">
                    <a:pos x="374" y="108"/>
                  </a:cxn>
                  <a:cxn ang="0">
                    <a:pos x="248" y="144"/>
                  </a:cxn>
                  <a:cxn ang="0">
                    <a:pos x="148" y="176"/>
                  </a:cxn>
                  <a:cxn ang="0">
                    <a:pos x="48" y="216"/>
                  </a:cxn>
                  <a:cxn ang="0">
                    <a:pos x="0" y="240"/>
                  </a:cxn>
                  <a:cxn ang="0">
                    <a:pos x="8192" y="1192"/>
                  </a:cxn>
                  <a:cxn ang="0">
                    <a:pos x="8196" y="1186"/>
                  </a:cxn>
                  <a:cxn ang="0">
                    <a:pos x="8196" y="510"/>
                  </a:cxn>
                  <a:cxn ang="0">
                    <a:pos x="8192" y="512"/>
                  </a:cxn>
                </a:cxnLst>
                <a:rect l="0" t="0" r="r" b="b"/>
                <a:pathLst>
                  <a:path w="8196" h="1192">
                    <a:moveTo>
                      <a:pt x="8192" y="512"/>
                    </a:moveTo>
                    <a:lnTo>
                      <a:pt x="8192" y="512"/>
                    </a:lnTo>
                    <a:lnTo>
                      <a:pt x="8116" y="542"/>
                    </a:lnTo>
                    <a:lnTo>
                      <a:pt x="8040" y="570"/>
                    </a:lnTo>
                    <a:lnTo>
                      <a:pt x="7960" y="596"/>
                    </a:lnTo>
                    <a:lnTo>
                      <a:pt x="7878" y="620"/>
                    </a:lnTo>
                    <a:lnTo>
                      <a:pt x="7794" y="644"/>
                    </a:lnTo>
                    <a:lnTo>
                      <a:pt x="7706" y="666"/>
                    </a:lnTo>
                    <a:lnTo>
                      <a:pt x="7616" y="684"/>
                    </a:lnTo>
                    <a:lnTo>
                      <a:pt x="7522" y="702"/>
                    </a:lnTo>
                    <a:lnTo>
                      <a:pt x="7424" y="718"/>
                    </a:lnTo>
                    <a:lnTo>
                      <a:pt x="7322" y="730"/>
                    </a:lnTo>
                    <a:lnTo>
                      <a:pt x="7216" y="742"/>
                    </a:lnTo>
                    <a:lnTo>
                      <a:pt x="7106" y="750"/>
                    </a:lnTo>
                    <a:lnTo>
                      <a:pt x="6992" y="758"/>
                    </a:lnTo>
                    <a:lnTo>
                      <a:pt x="6872" y="762"/>
                    </a:lnTo>
                    <a:lnTo>
                      <a:pt x="6748" y="762"/>
                    </a:lnTo>
                    <a:lnTo>
                      <a:pt x="6618" y="760"/>
                    </a:lnTo>
                    <a:lnTo>
                      <a:pt x="6482" y="756"/>
                    </a:lnTo>
                    <a:lnTo>
                      <a:pt x="6342" y="750"/>
                    </a:lnTo>
                    <a:lnTo>
                      <a:pt x="6196" y="740"/>
                    </a:lnTo>
                    <a:lnTo>
                      <a:pt x="6042" y="726"/>
                    </a:lnTo>
                    <a:lnTo>
                      <a:pt x="5882" y="710"/>
                    </a:lnTo>
                    <a:lnTo>
                      <a:pt x="5716" y="690"/>
                    </a:lnTo>
                    <a:lnTo>
                      <a:pt x="5544" y="668"/>
                    </a:lnTo>
                    <a:lnTo>
                      <a:pt x="5364" y="642"/>
                    </a:lnTo>
                    <a:lnTo>
                      <a:pt x="5176" y="612"/>
                    </a:lnTo>
                    <a:lnTo>
                      <a:pt x="4982" y="578"/>
                    </a:lnTo>
                    <a:lnTo>
                      <a:pt x="4778" y="540"/>
                    </a:lnTo>
                    <a:lnTo>
                      <a:pt x="4568" y="500"/>
                    </a:lnTo>
                    <a:lnTo>
                      <a:pt x="4348" y="454"/>
                    </a:lnTo>
                    <a:lnTo>
                      <a:pt x="4122" y="406"/>
                    </a:lnTo>
                    <a:lnTo>
                      <a:pt x="3886" y="354"/>
                    </a:lnTo>
                    <a:lnTo>
                      <a:pt x="3640" y="296"/>
                    </a:lnTo>
                    <a:lnTo>
                      <a:pt x="3640" y="296"/>
                    </a:lnTo>
                    <a:lnTo>
                      <a:pt x="3396" y="240"/>
                    </a:lnTo>
                    <a:lnTo>
                      <a:pt x="3160" y="192"/>
                    </a:lnTo>
                    <a:lnTo>
                      <a:pt x="2934" y="148"/>
                    </a:lnTo>
                    <a:lnTo>
                      <a:pt x="2718" y="112"/>
                    </a:lnTo>
                    <a:lnTo>
                      <a:pt x="2512" y="82"/>
                    </a:lnTo>
                    <a:lnTo>
                      <a:pt x="2314" y="56"/>
                    </a:lnTo>
                    <a:lnTo>
                      <a:pt x="2126" y="36"/>
                    </a:lnTo>
                    <a:lnTo>
                      <a:pt x="1948" y="20"/>
                    </a:lnTo>
                    <a:lnTo>
                      <a:pt x="1776" y="10"/>
                    </a:lnTo>
                    <a:lnTo>
                      <a:pt x="1616" y="2"/>
                    </a:lnTo>
                    <a:lnTo>
                      <a:pt x="1462" y="0"/>
                    </a:lnTo>
                    <a:lnTo>
                      <a:pt x="1318" y="0"/>
                    </a:lnTo>
                    <a:lnTo>
                      <a:pt x="1182" y="4"/>
                    </a:lnTo>
                    <a:lnTo>
                      <a:pt x="1054" y="10"/>
                    </a:lnTo>
                    <a:lnTo>
                      <a:pt x="934" y="20"/>
                    </a:lnTo>
                    <a:lnTo>
                      <a:pt x="822" y="30"/>
                    </a:lnTo>
                    <a:lnTo>
                      <a:pt x="716" y="44"/>
                    </a:lnTo>
                    <a:lnTo>
                      <a:pt x="620" y="58"/>
                    </a:lnTo>
                    <a:lnTo>
                      <a:pt x="530" y="74"/>
                    </a:lnTo>
                    <a:lnTo>
                      <a:pt x="450" y="92"/>
                    </a:lnTo>
                    <a:lnTo>
                      <a:pt x="374" y="108"/>
                    </a:lnTo>
                    <a:lnTo>
                      <a:pt x="308" y="126"/>
                    </a:lnTo>
                    <a:lnTo>
                      <a:pt x="248" y="144"/>
                    </a:lnTo>
                    <a:lnTo>
                      <a:pt x="194" y="160"/>
                    </a:lnTo>
                    <a:lnTo>
                      <a:pt x="148" y="176"/>
                    </a:lnTo>
                    <a:lnTo>
                      <a:pt x="108" y="192"/>
                    </a:lnTo>
                    <a:lnTo>
                      <a:pt x="48" y="216"/>
                    </a:lnTo>
                    <a:lnTo>
                      <a:pt x="12" y="234"/>
                    </a:lnTo>
                    <a:lnTo>
                      <a:pt x="0" y="240"/>
                    </a:lnTo>
                    <a:lnTo>
                      <a:pt x="0" y="1192"/>
                    </a:lnTo>
                    <a:lnTo>
                      <a:pt x="8192" y="1192"/>
                    </a:lnTo>
                    <a:lnTo>
                      <a:pt x="8192" y="1192"/>
                    </a:lnTo>
                    <a:lnTo>
                      <a:pt x="8196" y="1186"/>
                    </a:lnTo>
                    <a:lnTo>
                      <a:pt x="8196" y="1186"/>
                    </a:lnTo>
                    <a:lnTo>
                      <a:pt x="8196" y="510"/>
                    </a:lnTo>
                    <a:lnTo>
                      <a:pt x="8196" y="510"/>
                    </a:lnTo>
                    <a:lnTo>
                      <a:pt x="8192" y="512"/>
                    </a:lnTo>
                    <a:lnTo>
                      <a:pt x="8192" y="512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8553" y="228601"/>
            <a:ext cx="8229600" cy="8056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6881" y="6320265"/>
            <a:ext cx="10659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september 2014</a:t>
            </a:r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1920" y="6320265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Računalniki in električna energija – projekt Ekošola 2014/15</a:t>
            </a:r>
            <a:endParaRPr lang="sl-SI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480382"/>
            <a:ext cx="8208911" cy="4645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1720" y="6368840"/>
            <a:ext cx="1200248" cy="27159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6347141"/>
            <a:ext cx="1284922" cy="2863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9992" y="1124744"/>
            <a:ext cx="4104456" cy="1512168"/>
          </a:xfrm>
        </p:spPr>
        <p:txBody>
          <a:bodyPr>
            <a:normAutofit fontScale="90000"/>
          </a:bodyPr>
          <a:lstStyle/>
          <a:p>
            <a:r>
              <a:rPr lang="sl-SI" sz="3600" b="1" dirty="0"/>
              <a:t>Računalniki in </a:t>
            </a:r>
            <a:r>
              <a:rPr lang="sl-SI" sz="3600" b="1" dirty="0" smtClean="0"/>
              <a:t/>
            </a:r>
            <a:br>
              <a:rPr lang="sl-SI" sz="3600" b="1" dirty="0" smtClean="0"/>
            </a:br>
            <a:r>
              <a:rPr lang="sl-SI" sz="3600" b="1" dirty="0" smtClean="0"/>
              <a:t>električna </a:t>
            </a:r>
            <a:r>
              <a:rPr lang="sl-SI" sz="3600" b="1" dirty="0"/>
              <a:t>energija</a:t>
            </a:r>
            <a:r>
              <a:rPr lang="sl-SI" dirty="0"/>
              <a:t/>
            </a:r>
            <a:br>
              <a:rPr lang="sl-SI" dirty="0"/>
            </a:br>
            <a:r>
              <a:rPr lang="sl-SI" sz="2400" dirty="0"/>
              <a:t>Predstavitev projekta</a:t>
            </a:r>
            <a:endParaRPr lang="sl-SI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8" r="78"/>
          <a:stretch>
            <a:fillRect/>
          </a:stretch>
        </p:blipFill>
        <p:spPr>
          <a:xfrm>
            <a:off x="827584" y="1340768"/>
            <a:ext cx="1811282" cy="2160240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september 2014</a:t>
            </a:r>
            <a:endParaRPr lang="sl-S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l-SI" smtClean="0"/>
              <a:t>Računalniki in električna energija – projekt Ekošola 2014/15</a:t>
            </a:r>
            <a:endParaRPr lang="sl-SI" dirty="0" smtClean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39553" y="4530060"/>
            <a:ext cx="2952328" cy="4111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l-SI" sz="1800" b="1" dirty="0" smtClean="0"/>
              <a:t>Ekošola šol. leto 2014/15</a:t>
            </a:r>
            <a:endParaRPr lang="sl-SI" sz="1800" b="1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5652120" y="4875996"/>
            <a:ext cx="2511979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 smtClean="0"/>
              <a:t>Test IT d.o.o.</a:t>
            </a:r>
          </a:p>
          <a:p>
            <a:r>
              <a:rPr lang="sl-SI" dirty="0" smtClean="0"/>
              <a:t>Tina in Franci Jereb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2120" y="2996952"/>
            <a:ext cx="1607270" cy="1440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3092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Uvod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sl-SI" smtClean="0"/>
              <a:t>september 2014</a:t>
            </a:r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l-SI" smtClean="0"/>
              <a:t>Računalniki in električna energija – projekt Ekošola 2014/15</a:t>
            </a:r>
            <a:endParaRPr lang="sl-SI" dirty="0" smtClean="0"/>
          </a:p>
        </p:txBody>
      </p:sp>
      <p:sp>
        <p:nvSpPr>
          <p:cNvPr id="6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Blip>
                <a:blip r:embed="rId2"/>
              </a:buBlip>
            </a:pPr>
            <a:endParaRPr lang="sl-SI" dirty="0" smtClean="0"/>
          </a:p>
          <a:p>
            <a:pPr>
              <a:buBlip>
                <a:blip r:embed="rId2"/>
              </a:buBlip>
            </a:pPr>
            <a:r>
              <a:rPr lang="sl-SI" dirty="0"/>
              <a:t>Varčevanje z </a:t>
            </a:r>
            <a:r>
              <a:rPr lang="sl-SI" dirty="0" smtClean="0"/>
              <a:t>energijo </a:t>
            </a:r>
            <a:r>
              <a:rPr lang="sl-SI" dirty="0"/>
              <a:t>je pojem, s katerim se desetletja nihče ni resno </a:t>
            </a:r>
            <a:r>
              <a:rPr lang="sl-SI" dirty="0" smtClean="0"/>
              <a:t>ukvarjal</a:t>
            </a:r>
          </a:p>
          <a:p>
            <a:pPr>
              <a:buBlip>
                <a:blip r:embed="rId2"/>
              </a:buBlip>
            </a:pPr>
            <a:r>
              <a:rPr lang="sl-SI" dirty="0" smtClean="0"/>
              <a:t>Učinkovita in varčna raba energije </a:t>
            </a:r>
            <a:r>
              <a:rPr lang="sl-SI" dirty="0"/>
              <a:t>(URE</a:t>
            </a:r>
            <a:r>
              <a:rPr lang="sl-SI" dirty="0" smtClean="0"/>
              <a:t>)</a:t>
            </a:r>
          </a:p>
          <a:p>
            <a:pPr>
              <a:buBlip>
                <a:blip r:embed="rId2"/>
              </a:buBlip>
            </a:pPr>
            <a:r>
              <a:rPr lang="sl-SI" dirty="0" smtClean="0"/>
              <a:t>Nadzor in optimizacija porabe električne energije</a:t>
            </a:r>
          </a:p>
          <a:p>
            <a:pPr>
              <a:buBlip>
                <a:blip r:embed="rId2"/>
              </a:buBlip>
            </a:pPr>
            <a:r>
              <a:rPr lang="sl-SI" dirty="0"/>
              <a:t>Skrb za okolje – okoljska naravnanost</a:t>
            </a:r>
          </a:p>
          <a:p>
            <a:pPr>
              <a:buBlip>
                <a:blip r:embed="rId2"/>
              </a:buBlip>
            </a:pPr>
            <a:r>
              <a:rPr lang="sl-SI" dirty="0" smtClean="0"/>
              <a:t>Računsko sodišče RS v revizijskem </a:t>
            </a:r>
            <a:r>
              <a:rPr lang="sl-SI" dirty="0"/>
              <a:t>poročilu </a:t>
            </a:r>
            <a:r>
              <a:rPr lang="sl-SI" dirty="0" smtClean="0"/>
              <a:t>„Uspešnost </a:t>
            </a:r>
            <a:r>
              <a:rPr lang="sl-SI" dirty="0"/>
              <a:t>izvajanja ukrepov za učinkovito </a:t>
            </a:r>
            <a:r>
              <a:rPr lang="sl-SI" dirty="0" smtClean="0"/>
              <a:t>rabo energije“  </a:t>
            </a:r>
            <a:r>
              <a:rPr lang="sl-SI" dirty="0"/>
              <a:t>(</a:t>
            </a:r>
            <a:r>
              <a:rPr lang="sl-SI" dirty="0" smtClean="0"/>
              <a:t>julij 2013) ugotavlja, da dosedanji ukrepi na področju zmanjševanja niso zadostni (cilj 9%  znižanje porabe energije do 2016 | le 32% znižanje je posledica ukrepov | &lt; 1% prihrankov v javnem sektorju)</a:t>
            </a:r>
            <a:endParaRPr lang="sl-SI" dirty="0"/>
          </a:p>
          <a:p>
            <a:pPr>
              <a:buBlip>
                <a:blip r:embed="rId2"/>
              </a:buBlip>
            </a:pPr>
            <a:r>
              <a:rPr lang="sl-SI" dirty="0" smtClean="0"/>
              <a:t>S projektom „Računalniki in električna energija“ želimo šole, njihove zaposlene in šolarje spodbuditi k bolj premišljeni uporabi računalniške opreme, tako v šoli kot doma.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287606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sl-SI" dirty="0" smtClean="0"/>
              <a:t>Namen in cilji projekta:</a:t>
            </a:r>
          </a:p>
          <a:p>
            <a:pPr lvl="1">
              <a:buBlip>
                <a:blip r:embed="rId2"/>
              </a:buBlip>
            </a:pPr>
            <a:r>
              <a:rPr lang="sl-SI" dirty="0" smtClean="0"/>
              <a:t>Spremljanje porabe električne energije</a:t>
            </a:r>
          </a:p>
          <a:p>
            <a:pPr lvl="1">
              <a:buBlip>
                <a:blip r:embed="rId2"/>
              </a:buBlip>
            </a:pPr>
            <a:r>
              <a:rPr lang="sl-SI" dirty="0" smtClean="0"/>
              <a:t>Spoznavanje različnih možnosti varčevanja z el. energijo</a:t>
            </a:r>
          </a:p>
          <a:p>
            <a:pPr lvl="1">
              <a:buBlip>
                <a:blip r:embed="rId2"/>
              </a:buBlip>
            </a:pPr>
            <a:r>
              <a:rPr lang="sl-SI" dirty="0" smtClean="0"/>
              <a:t>Iskanje rešitev s predlogi ukrepov za zmanjšanje porabe el. energije</a:t>
            </a:r>
          </a:p>
          <a:p>
            <a:pPr lvl="1">
              <a:buBlip>
                <a:blip r:embed="rId2"/>
              </a:buBlip>
            </a:pPr>
            <a:r>
              <a:rPr lang="sl-SI" dirty="0" smtClean="0"/>
              <a:t>Prenos izkušenj in znanja v prakso in domače okolje</a:t>
            </a:r>
          </a:p>
          <a:p>
            <a:pPr lvl="1">
              <a:buBlip>
                <a:blip r:embed="rId2"/>
              </a:buBlip>
            </a:pPr>
            <a:r>
              <a:rPr lang="sl-SI" dirty="0" smtClean="0"/>
              <a:t>Ozaveščanje odgovornih oseb in širše javnosti</a:t>
            </a:r>
          </a:p>
          <a:p>
            <a:pPr>
              <a:buBlip>
                <a:blip r:embed="rId2"/>
              </a:buBlip>
            </a:pPr>
            <a:endParaRPr lang="sl-SI" sz="500" dirty="0" smtClean="0"/>
          </a:p>
          <a:p>
            <a:pPr>
              <a:buBlip>
                <a:blip r:embed="rId2"/>
              </a:buBlip>
            </a:pPr>
            <a:r>
              <a:rPr lang="sl-SI" dirty="0" smtClean="0"/>
              <a:t>Rezultat</a:t>
            </a:r>
            <a:r>
              <a:rPr lang="sl-SI" dirty="0"/>
              <a:t>: zmanjšanje porabe električne energije</a:t>
            </a:r>
          </a:p>
          <a:p>
            <a:pPr marL="0" indent="0">
              <a:buNone/>
            </a:pPr>
            <a:endParaRPr lang="sl-SI" sz="500" dirty="0" smtClean="0"/>
          </a:p>
          <a:p>
            <a:pPr>
              <a:buBlip>
                <a:blip r:embed="rId2"/>
              </a:buBlip>
            </a:pPr>
            <a:r>
              <a:rPr lang="sl-SI" dirty="0" smtClean="0"/>
              <a:t>Slovenske </a:t>
            </a:r>
            <a:r>
              <a:rPr lang="sl-SI" dirty="0" err="1" smtClean="0"/>
              <a:t>ekošole</a:t>
            </a:r>
            <a:r>
              <a:rPr lang="sl-SI" dirty="0" smtClean="0"/>
              <a:t> so lahko na tem področju zgled ostalim šolam in drugim javnim ustanovam v Sloveniji!</a:t>
            </a:r>
            <a:endParaRPr lang="sl-S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Predstavitev projekta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sl-SI" smtClean="0"/>
              <a:t>september 2014</a:t>
            </a:r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l-SI" smtClean="0"/>
              <a:t>Računalniki in električna energija – projekt Ekošola 2014/15</a:t>
            </a: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xmlns="" val="5178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SzPct val="90000"/>
              <a:buBlip>
                <a:blip r:embed="rId2"/>
              </a:buBlip>
            </a:pPr>
            <a:r>
              <a:rPr lang="sl-SI" dirty="0" smtClean="0"/>
              <a:t>Šola izbere najmanj 3 od predlaganih aktivnosti: </a:t>
            </a:r>
          </a:p>
          <a:p>
            <a:pPr lvl="1">
              <a:buSzPct val="90000"/>
              <a:buBlip>
                <a:blip r:embed="rId2"/>
              </a:buBlip>
            </a:pPr>
            <a:endParaRPr lang="sl-SI" sz="1100" dirty="0"/>
          </a:p>
          <a:p>
            <a:pPr lvl="1">
              <a:buSzPct val="90000"/>
              <a:buBlip>
                <a:blip r:embed="rId2"/>
              </a:buBlip>
            </a:pPr>
            <a:r>
              <a:rPr lang="sl-SI" dirty="0" smtClean="0"/>
              <a:t>Poraba </a:t>
            </a:r>
            <a:r>
              <a:rPr lang="sl-SI" dirty="0"/>
              <a:t>električne energije pri uporabi računalniške opreme v </a:t>
            </a:r>
            <a:r>
              <a:rPr lang="sl-SI" dirty="0" smtClean="0"/>
              <a:t>šoli</a:t>
            </a:r>
            <a:endParaRPr lang="sl-SI" dirty="0"/>
          </a:p>
          <a:p>
            <a:pPr lvl="1">
              <a:buSzPct val="90000"/>
              <a:buBlip>
                <a:blip r:embed="rId2"/>
              </a:buBlip>
            </a:pPr>
            <a:r>
              <a:rPr lang="sl-SI" dirty="0"/>
              <a:t>Anketa o uporabi računalniške opreme in odnosu do varčevanja z električno </a:t>
            </a:r>
            <a:r>
              <a:rPr lang="sl-SI" dirty="0" smtClean="0"/>
              <a:t>energijo</a:t>
            </a:r>
            <a:endParaRPr lang="sl-SI" dirty="0"/>
          </a:p>
          <a:p>
            <a:pPr lvl="1">
              <a:buSzPct val="90000"/>
              <a:buBlip>
                <a:blip r:embed="rId2"/>
              </a:buBlip>
            </a:pPr>
            <a:r>
              <a:rPr lang="sl-SI" dirty="0"/>
              <a:t>Izračun ogljikovega </a:t>
            </a:r>
            <a:r>
              <a:rPr lang="sl-SI" dirty="0" smtClean="0"/>
              <a:t>odtisa</a:t>
            </a:r>
            <a:endParaRPr lang="sl-SI" dirty="0"/>
          </a:p>
          <a:p>
            <a:pPr lvl="1">
              <a:buSzPct val="90000"/>
              <a:buBlip>
                <a:blip r:embed="rId2"/>
              </a:buBlip>
            </a:pPr>
            <a:r>
              <a:rPr lang="sl-SI" dirty="0"/>
              <a:t>Nabava računalniške opreme in zeleno javno </a:t>
            </a:r>
            <a:r>
              <a:rPr lang="sl-SI" dirty="0" smtClean="0"/>
              <a:t>naročanje</a:t>
            </a:r>
            <a:endParaRPr lang="sl-SI" dirty="0"/>
          </a:p>
          <a:p>
            <a:pPr lvl="1">
              <a:buSzPct val="90000"/>
              <a:buBlip>
                <a:blip r:embed="rId2"/>
              </a:buBlip>
            </a:pPr>
            <a:r>
              <a:rPr lang="sl-SI" dirty="0"/>
              <a:t>Izdelava plakata, nalepk in </a:t>
            </a:r>
            <a:r>
              <a:rPr lang="sl-SI" dirty="0" smtClean="0"/>
              <a:t>sloganov</a:t>
            </a:r>
            <a:endParaRPr lang="sl-SI" dirty="0"/>
          </a:p>
          <a:p>
            <a:pPr lvl="1">
              <a:buSzPct val="90000"/>
              <a:buBlip>
                <a:blip r:embed="rId2"/>
              </a:buBlip>
            </a:pPr>
            <a:r>
              <a:rPr lang="sl-SI" dirty="0"/>
              <a:t>Dan energetske </a:t>
            </a:r>
            <a:r>
              <a:rPr lang="sl-SI" dirty="0" smtClean="0"/>
              <a:t>učinkovitosti</a:t>
            </a:r>
          </a:p>
          <a:p>
            <a:pPr marL="0" indent="0">
              <a:buSzPct val="90000"/>
              <a:buNone/>
            </a:pPr>
            <a:endParaRPr lang="sl-SI" sz="1100" dirty="0" smtClean="0"/>
          </a:p>
          <a:p>
            <a:pPr>
              <a:buSzPct val="90000"/>
              <a:buBlip>
                <a:blip r:embed="rId2"/>
              </a:buBlip>
            </a:pPr>
            <a:r>
              <a:rPr lang="sl-SI" dirty="0" smtClean="0"/>
              <a:t>Ob koncu šol. leta priprava poročila in predstavitev rezultatov</a:t>
            </a:r>
            <a:endParaRPr lang="sl-S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Predstavitev aktivnosti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sl-SI" smtClean="0"/>
              <a:t>september 2014</a:t>
            </a:r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l-SI" smtClean="0"/>
              <a:t>Računalniki in električna energija – projekt Ekošola 2014/15</a:t>
            </a: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xmlns="" val="113194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sl-SI" dirty="0"/>
              <a:t>Spremljanje porabe in prihrankov električne energije</a:t>
            </a:r>
          </a:p>
          <a:p>
            <a:pPr>
              <a:buBlip>
                <a:blip r:embed="rId2"/>
              </a:buBlip>
            </a:pPr>
            <a:r>
              <a:rPr lang="sl-SI" dirty="0"/>
              <a:t>Znižanje </a:t>
            </a:r>
            <a:r>
              <a:rPr lang="sl-SI" dirty="0" smtClean="0"/>
              <a:t>CO</a:t>
            </a:r>
            <a:r>
              <a:rPr lang="sl-SI" sz="1800" dirty="0" smtClean="0"/>
              <a:t>2</a:t>
            </a:r>
            <a:endParaRPr lang="sl-SI" dirty="0"/>
          </a:p>
          <a:p>
            <a:pPr>
              <a:buBlip>
                <a:blip r:embed="rId2"/>
              </a:buBlip>
            </a:pPr>
            <a:r>
              <a:rPr lang="sl-SI" dirty="0"/>
              <a:t>Zmanjšanje porabe električne energije</a:t>
            </a:r>
          </a:p>
          <a:p>
            <a:pPr>
              <a:buBlip>
                <a:blip r:embed="rId2"/>
              </a:buBlip>
            </a:pPr>
            <a:r>
              <a:rPr lang="sl-SI" dirty="0"/>
              <a:t>Zmanjšanje stroškov povezanih z električno energijo</a:t>
            </a:r>
          </a:p>
          <a:p>
            <a:pPr>
              <a:buBlip>
                <a:blip r:embed="rId2"/>
              </a:buBlip>
            </a:pPr>
            <a:r>
              <a:rPr lang="sl-SI" dirty="0"/>
              <a:t>Podaljšanje življenske dobe računalnikov</a:t>
            </a:r>
          </a:p>
          <a:p>
            <a:pPr>
              <a:buBlip>
                <a:blip r:embed="rId2"/>
              </a:buBlip>
            </a:pPr>
            <a:r>
              <a:rPr lang="sl-SI" dirty="0"/>
              <a:t>Povečanje varnosti </a:t>
            </a:r>
            <a:r>
              <a:rPr lang="sl-SI" dirty="0" smtClean="0"/>
              <a:t>računalnikov</a:t>
            </a:r>
          </a:p>
          <a:p>
            <a:pPr>
              <a:buBlip>
                <a:blip r:embed="rId2"/>
              </a:buBlip>
            </a:pPr>
            <a:r>
              <a:rPr lang="sl-SI" dirty="0" smtClean="0"/>
              <a:t>Ozaveščanje učencev, zaposlenih na šoli in širše javnosti za bolj premišljeno in varčno uporabo računalniške opreme, tako v šoli kot doma</a:t>
            </a:r>
          </a:p>
          <a:p>
            <a:pPr>
              <a:buBlip>
                <a:blip r:embed="rId2"/>
              </a:buBlip>
            </a:pPr>
            <a:endParaRPr lang="sl-S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Koristi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sl-SI" smtClean="0"/>
              <a:t>september 2014</a:t>
            </a:r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l-SI" smtClean="0"/>
              <a:t>Računalniki in električna energija – projekt Ekošola 2014/15</a:t>
            </a: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xmlns="" val="15662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80381"/>
            <a:ext cx="8208911" cy="4612915"/>
          </a:xfrm>
        </p:spPr>
        <p:txBody>
          <a:bodyPr>
            <a:normAutofit/>
          </a:bodyPr>
          <a:lstStyle/>
          <a:p>
            <a:r>
              <a:rPr lang="sl-SI" sz="2200" dirty="0" smtClean="0"/>
              <a:t>Šolsko leto 2013/2014:</a:t>
            </a:r>
          </a:p>
          <a:p>
            <a:pPr lvl="1"/>
            <a:r>
              <a:rPr lang="sl-SI" sz="2000" dirty="0" smtClean="0"/>
              <a:t>4 osnovne šole, 3 srednje šole/gimnazije, 1 šolski center</a:t>
            </a:r>
          </a:p>
          <a:p>
            <a:r>
              <a:rPr lang="sl-SI" sz="2200" dirty="0" smtClean="0"/>
              <a:t>Rezultati:</a:t>
            </a:r>
          </a:p>
          <a:p>
            <a:pPr lvl="1"/>
            <a:r>
              <a:rPr lang="sl-SI" sz="2000" dirty="0" smtClean="0"/>
              <a:t>uporaba namiznih računalnikov + monitor</a:t>
            </a:r>
          </a:p>
          <a:p>
            <a:pPr lvl="1"/>
            <a:r>
              <a:rPr lang="sl-SI" sz="2000" dirty="0" smtClean="0"/>
              <a:t>doma dva ali več računalnikov</a:t>
            </a:r>
          </a:p>
          <a:p>
            <a:pPr lvl="1"/>
            <a:r>
              <a:rPr lang="sl-SI" sz="2000" dirty="0" smtClean="0"/>
              <a:t>v času neuporabe računalnikov jih več kot polovica le-teh ne ugaša</a:t>
            </a:r>
          </a:p>
          <a:p>
            <a:pPr lvl="1"/>
            <a:r>
              <a:rPr lang="sl-SI" sz="2000" dirty="0" smtClean="0"/>
              <a:t>40% - od 3 do 5 ur, 7%  - od 6 do 8 ur, 5% - od 9 do 11 ur, </a:t>
            </a:r>
            <a:r>
              <a:rPr lang="sl-SI" sz="2000" b="1" dirty="0" smtClean="0"/>
              <a:t>9% - 12 ur ali več</a:t>
            </a:r>
          </a:p>
          <a:p>
            <a:r>
              <a:rPr lang="sl-SI" sz="2200" dirty="0" smtClean="0"/>
              <a:t>Pozitivne izkušnje:</a:t>
            </a:r>
          </a:p>
          <a:p>
            <a:pPr lvl="1"/>
            <a:r>
              <a:rPr lang="sl-SI" sz="2000" dirty="0" smtClean="0"/>
              <a:t>Aktivna vključenost dijakov privedla do pozitivnega rezultata zmanjšanja porabe el. energije na srednji šoli</a:t>
            </a:r>
          </a:p>
          <a:p>
            <a:pPr lvl="1"/>
            <a:r>
              <a:rPr lang="sl-SI" sz="2000" dirty="0" smtClean="0"/>
              <a:t>Pridobivanje informacij o varčevanju el. energije pri pouku fizike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Projekt v šolskem letu 2013/14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sl-SI" smtClean="0"/>
              <a:t>september 2014</a:t>
            </a:r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l-SI" smtClean="0"/>
              <a:t>Računalniki in električna energija – projekt Ekošola 2014/15</a:t>
            </a: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xmlns="" val="2170392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200" b="1" dirty="0"/>
              <a:t>Poudarek na </a:t>
            </a:r>
            <a:r>
              <a:rPr lang="sl-SI" sz="2200" b="1" dirty="0" smtClean="0"/>
              <a:t>namenu projekta:</a:t>
            </a:r>
            <a:endParaRPr lang="sl-SI" sz="2200" b="1" dirty="0"/>
          </a:p>
          <a:p>
            <a:pPr lvl="1"/>
            <a:r>
              <a:rPr lang="sl-SI" sz="2000" dirty="0"/>
              <a:t>Iskanje rešitev in aktivnosti za dejansko zmanjševanje porabe </a:t>
            </a:r>
            <a:r>
              <a:rPr lang="sl-SI" sz="2000" dirty="0" smtClean="0"/>
              <a:t> električne energije na </a:t>
            </a:r>
            <a:r>
              <a:rPr lang="sl-SI" sz="2000" dirty="0"/>
              <a:t>šoli – ozaveščanje naj bo le prvi korak</a:t>
            </a:r>
          </a:p>
          <a:p>
            <a:pPr lvl="1"/>
            <a:r>
              <a:rPr lang="sl-SI" sz="2000" dirty="0"/>
              <a:t>Večji poudarek na aktivnosti v šoli (ne samo na navade v domačem okolju)</a:t>
            </a:r>
          </a:p>
          <a:p>
            <a:endParaRPr lang="sl-SI" dirty="0" smtClean="0"/>
          </a:p>
          <a:p>
            <a:endParaRPr lang="sl-S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Projekt v šolskem letu 2013/14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sl-SI" smtClean="0"/>
              <a:t>september 2014</a:t>
            </a:r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l-SI" smtClean="0"/>
              <a:t>Računalniki in električna energija – projekt Ekošola 2014/15</a:t>
            </a: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xmlns="" val="1606175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80382"/>
            <a:ext cx="8208911" cy="4900946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sl-SI" dirty="0" smtClean="0"/>
              <a:t>OŠ Log – Dragomer – pilotna postavitev</a:t>
            </a:r>
          </a:p>
          <a:p>
            <a:pPr lvl="1">
              <a:buBlip>
                <a:blip r:embed="rId2"/>
              </a:buBlip>
            </a:pPr>
            <a:r>
              <a:rPr lang="sl-SI" dirty="0" smtClean="0"/>
              <a:t>Na 10 računalnikov nameščen program EnviProt ASM</a:t>
            </a:r>
          </a:p>
          <a:p>
            <a:pPr lvl="1">
              <a:buBlip>
                <a:blip r:embed="rId2"/>
              </a:buBlip>
            </a:pPr>
            <a:r>
              <a:rPr lang="sl-SI" dirty="0" smtClean="0"/>
              <a:t>Obdobje 15 dni </a:t>
            </a:r>
          </a:p>
          <a:p>
            <a:pPr lvl="1">
              <a:buBlip>
                <a:blip r:embed="rId2"/>
              </a:buBlip>
            </a:pPr>
            <a:r>
              <a:rPr lang="sl-SI" dirty="0" smtClean="0"/>
              <a:t>Zabeležen prihranek 147kWh -&gt; 10€ / 15dni &gt; 20€ / mesec</a:t>
            </a:r>
          </a:p>
          <a:p>
            <a:pPr lvl="1">
              <a:buBlip>
                <a:blip r:embed="rId2"/>
              </a:buBlip>
            </a:pPr>
            <a:r>
              <a:rPr lang="sl-SI" dirty="0" smtClean="0"/>
              <a:t>Če bi vseh 70 računalnikov uporabljalo </a:t>
            </a:r>
            <a:r>
              <a:rPr lang="sl-SI" dirty="0"/>
              <a:t>EnviProt </a:t>
            </a:r>
            <a:r>
              <a:rPr lang="sl-SI" dirty="0" smtClean="0"/>
              <a:t>ASM -&gt; 140€ / mesec</a:t>
            </a:r>
          </a:p>
          <a:p>
            <a:pPr lvl="1">
              <a:buBlip>
                <a:blip r:embed="rId2"/>
              </a:buBlip>
            </a:pPr>
            <a:r>
              <a:rPr lang="sl-SI" dirty="0" smtClean="0"/>
              <a:t>Letni prihranek je ocenjen (9 mesecev) -&gt; 1.260€</a:t>
            </a:r>
          </a:p>
          <a:p>
            <a:pPr>
              <a:buBlip>
                <a:blip r:embed="rId2"/>
              </a:buBlip>
            </a:pPr>
            <a:r>
              <a:rPr lang="sl-SI" dirty="0" smtClean="0"/>
              <a:t>Primer dobre prakse - Manjše </a:t>
            </a:r>
            <a:r>
              <a:rPr lang="sl-SI" dirty="0"/>
              <a:t>mesto v Južni Nemčiji</a:t>
            </a:r>
          </a:p>
          <a:p>
            <a:pPr lvl="1">
              <a:buBlip>
                <a:blip r:embed="rId2"/>
              </a:buBlip>
            </a:pPr>
            <a:r>
              <a:rPr lang="sl-SI" dirty="0"/>
              <a:t>Mestna </a:t>
            </a:r>
            <a:r>
              <a:rPr lang="sl-SI" dirty="0" smtClean="0"/>
              <a:t>uprava in 18 </a:t>
            </a:r>
            <a:r>
              <a:rPr lang="sl-SI" dirty="0"/>
              <a:t>javnih šol</a:t>
            </a:r>
          </a:p>
          <a:p>
            <a:pPr lvl="1">
              <a:buBlip>
                <a:blip r:embed="rId2"/>
              </a:buBlip>
            </a:pPr>
            <a:r>
              <a:rPr lang="sl-SI" dirty="0"/>
              <a:t>3.000 </a:t>
            </a:r>
            <a:r>
              <a:rPr lang="sl-SI" dirty="0" smtClean="0"/>
              <a:t>računalnikov uporablja </a:t>
            </a:r>
            <a:r>
              <a:rPr lang="sl-SI" dirty="0"/>
              <a:t>program EnviProt ASM</a:t>
            </a:r>
          </a:p>
          <a:p>
            <a:pPr lvl="1">
              <a:buBlip>
                <a:blip r:embed="rId2"/>
              </a:buBlip>
            </a:pPr>
            <a:r>
              <a:rPr lang="sl-SI" dirty="0"/>
              <a:t>V 6 mesecih povrnitev investicije</a:t>
            </a:r>
          </a:p>
          <a:p>
            <a:pPr lvl="1">
              <a:buBlip>
                <a:blip r:embed="rId2"/>
              </a:buBlip>
            </a:pPr>
            <a:r>
              <a:rPr lang="sl-SI" dirty="0"/>
              <a:t>Zagon računalnikov vsako delovno jutro 10 minut pred </a:t>
            </a:r>
            <a:r>
              <a:rPr lang="sl-SI" dirty="0" smtClean="0"/>
              <a:t>poukom</a:t>
            </a:r>
            <a:endParaRPr lang="sl-SI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Pilotna postavitev in dobre prakse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sl-SI" smtClean="0"/>
              <a:t>september 2014</a:t>
            </a:r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l-SI" smtClean="0"/>
              <a:t>Računalniki in električna energija – projekt Ekošola 2014/15</a:t>
            </a: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xmlns="" val="19334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Vprašanja in odgovori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sl-SI" smtClean="0"/>
              <a:t>september 2014</a:t>
            </a:r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l-SI" smtClean="0"/>
              <a:t>Računalniki in električna energija – projekt Ekošola 2014/15</a:t>
            </a:r>
            <a:endParaRPr lang="sl-SI" dirty="0" smtClean="0"/>
          </a:p>
        </p:txBody>
      </p:sp>
      <p:pic>
        <p:nvPicPr>
          <p:cNvPr id="6" name="Picture 2" descr="C:\Users\tina\AppData\Local\Microsoft\Windows\Temporary Internet Files\Content.IE5\VQ03A176\MC90044207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87640" y="4149080"/>
            <a:ext cx="1680704" cy="119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Placeholder 4"/>
          <p:cNvSpPr txBox="1">
            <a:spLocks/>
          </p:cNvSpPr>
          <p:nvPr/>
        </p:nvSpPr>
        <p:spPr>
          <a:xfrm>
            <a:off x="1115616" y="3737552"/>
            <a:ext cx="3600400" cy="220193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b="1" dirty="0" smtClean="0"/>
              <a:t>Dodatne informacije</a:t>
            </a:r>
          </a:p>
          <a:p>
            <a:pPr marL="0" indent="0">
              <a:buNone/>
            </a:pPr>
            <a:r>
              <a:rPr lang="sl-SI" dirty="0" smtClean="0"/>
              <a:t>TEST IT d.o.o.</a:t>
            </a:r>
          </a:p>
          <a:p>
            <a:pPr marL="0" indent="0">
              <a:buNone/>
            </a:pPr>
            <a:r>
              <a:rPr lang="sl-SI" dirty="0" smtClean="0"/>
              <a:t>POD GRIČI 50</a:t>
            </a:r>
          </a:p>
          <a:p>
            <a:pPr marL="0" indent="0">
              <a:buNone/>
            </a:pPr>
            <a:r>
              <a:rPr lang="sl-SI" dirty="0" smtClean="0"/>
              <a:t>4226 ŽIRI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b="1" dirty="0" smtClean="0"/>
              <a:t>info@test-it.si</a:t>
            </a:r>
          </a:p>
          <a:p>
            <a:pPr marL="0" indent="0">
              <a:buNone/>
            </a:pPr>
            <a:r>
              <a:rPr lang="sl-SI" b="1" dirty="0" smtClean="0"/>
              <a:t>www.enviprot.si</a:t>
            </a:r>
          </a:p>
          <a:p>
            <a:endParaRPr lang="sl-SI" dirty="0"/>
          </a:p>
        </p:txBody>
      </p:sp>
      <p:sp>
        <p:nvSpPr>
          <p:cNvPr id="8" name="Text Placeholder 4"/>
          <p:cNvSpPr txBox="1">
            <a:spLocks/>
          </p:cNvSpPr>
          <p:nvPr/>
        </p:nvSpPr>
        <p:spPr>
          <a:xfrm>
            <a:off x="107504" y="2420888"/>
            <a:ext cx="8928992" cy="864096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l-SI" sz="3600" b="1" dirty="0"/>
              <a:t>Stopimo skupaj in dosegli bomo </a:t>
            </a:r>
            <a:r>
              <a:rPr lang="sl-SI" sz="3600" b="1" dirty="0" smtClean="0"/>
              <a:t>veliko!</a:t>
            </a:r>
          </a:p>
        </p:txBody>
      </p:sp>
    </p:spTree>
    <p:extLst>
      <p:ext uri="{BB962C8B-B14F-4D97-AF65-F5344CB8AC3E}">
        <p14:creationId xmlns:p14="http://schemas.microsoft.com/office/powerpoint/2010/main" xmlns="" val="68586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7665</TotalTime>
  <Words>675</Words>
  <Application>Microsoft Office PowerPoint</Application>
  <PresentationFormat>On-screen Show (4:3)</PresentationFormat>
  <Paragraphs>99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Waveform</vt:lpstr>
      <vt:lpstr>Računalniki in  električna energija Predstavitev projekta</vt:lpstr>
      <vt:lpstr>Uvod</vt:lpstr>
      <vt:lpstr>Predstavitev projekta</vt:lpstr>
      <vt:lpstr>Predstavitev aktivnosti</vt:lpstr>
      <vt:lpstr>Koristi</vt:lpstr>
      <vt:lpstr>Projekt v šolskem letu 2013/14</vt:lpstr>
      <vt:lpstr>Projekt v šolskem letu 2013/14</vt:lpstr>
      <vt:lpstr>Pilotna postavitev in dobre prakse</vt:lpstr>
      <vt:lpstr>Vprašanja in odgovori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 Jereb</dc:creator>
  <cp:lastModifiedBy>KC-Strank</cp:lastModifiedBy>
  <cp:revision>269</cp:revision>
  <cp:lastPrinted>2013-05-31T10:36:04Z</cp:lastPrinted>
  <dcterms:created xsi:type="dcterms:W3CDTF">2012-08-24T08:54:09Z</dcterms:created>
  <dcterms:modified xsi:type="dcterms:W3CDTF">2014-09-29T05:45:12Z</dcterms:modified>
</cp:coreProperties>
</file>